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6" r:id="rId2"/>
    <p:sldId id="257" r:id="rId3"/>
    <p:sldId id="258" r:id="rId4"/>
    <p:sldId id="259" r:id="rId5"/>
    <p:sldId id="286" r:id="rId6"/>
    <p:sldId id="261" r:id="rId7"/>
    <p:sldId id="262" r:id="rId8"/>
    <p:sldId id="263" r:id="rId9"/>
    <p:sldId id="264" r:id="rId10"/>
    <p:sldId id="265" r:id="rId11"/>
    <p:sldId id="266" r:id="rId12"/>
    <p:sldId id="267" r:id="rId13"/>
    <p:sldId id="268" r:id="rId14"/>
    <p:sldId id="271" r:id="rId15"/>
    <p:sldId id="269" r:id="rId16"/>
    <p:sldId id="272" r:id="rId17"/>
    <p:sldId id="273" r:id="rId18"/>
    <p:sldId id="274" r:id="rId19"/>
    <p:sldId id="275" r:id="rId20"/>
    <p:sldId id="276" r:id="rId21"/>
    <p:sldId id="277" r:id="rId22"/>
    <p:sldId id="278" r:id="rId23"/>
    <p:sldId id="279" r:id="rId24"/>
    <p:sldId id="280" r:id="rId25"/>
    <p:sldId id="281" r:id="rId26"/>
    <p:sldId id="282" r:id="rId27"/>
    <p:sldId id="285" r:id="rId28"/>
    <p:sldId id="283" r:id="rId29"/>
    <p:sldId id="287" r:id="rId30"/>
    <p:sldId id="288" r:id="rId31"/>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4" d="100"/>
          <a:sy n="74"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2F62343F-0BD0-49BF-BAB0-3964F3706AE3}" type="datetimeFigureOut">
              <a:rPr kumimoji="1" lang="ja-JP" altLang="en-US" smtClean="0"/>
              <a:t>2017/11/8</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773A4284-5CD3-4433-A8B5-0E9112319DEC}" type="slidenum">
              <a:rPr kumimoji="1" lang="ja-JP" altLang="en-US" smtClean="0"/>
              <a:t>‹#›</a:t>
            </a:fld>
            <a:endParaRPr kumimoji="1" lang="ja-JP" altLang="en-US"/>
          </a:p>
        </p:txBody>
      </p:sp>
    </p:spTree>
    <p:extLst>
      <p:ext uri="{BB962C8B-B14F-4D97-AF65-F5344CB8AC3E}">
        <p14:creationId xmlns:p14="http://schemas.microsoft.com/office/powerpoint/2010/main" val="36496335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216F0B0D-7483-42A0-AD50-75157245FFC2}" type="datetimeFigureOut">
              <a:rPr kumimoji="1" lang="ja-JP" altLang="en-US" smtClean="0"/>
              <a:t>2017/11/8</a:t>
            </a:fld>
            <a:endParaRPr kumimoji="1" lang="ja-JP" altLang="en-US"/>
          </a:p>
        </p:txBody>
      </p:sp>
      <p:sp>
        <p:nvSpPr>
          <p:cNvPr id="4" name="スライド イメージ プレースホルダー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3667B336-C55A-4D18-BB05-19FDC36472FC}" type="slidenum">
              <a:rPr kumimoji="1" lang="ja-JP" altLang="en-US" smtClean="0"/>
              <a:t>‹#›</a:t>
            </a:fld>
            <a:endParaRPr kumimoji="1" lang="ja-JP" altLang="en-US"/>
          </a:p>
        </p:txBody>
      </p:sp>
    </p:spTree>
    <p:extLst>
      <p:ext uri="{BB962C8B-B14F-4D97-AF65-F5344CB8AC3E}">
        <p14:creationId xmlns:p14="http://schemas.microsoft.com/office/powerpoint/2010/main" val="14901550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667B336-C55A-4D18-BB05-19FDC36472FC}" type="slidenum">
              <a:rPr kumimoji="1" lang="ja-JP" altLang="en-US" smtClean="0"/>
              <a:t>1</a:t>
            </a:fld>
            <a:endParaRPr kumimoji="1" lang="ja-JP" altLang="en-US"/>
          </a:p>
        </p:txBody>
      </p:sp>
    </p:spTree>
    <p:extLst>
      <p:ext uri="{BB962C8B-B14F-4D97-AF65-F5344CB8AC3E}">
        <p14:creationId xmlns:p14="http://schemas.microsoft.com/office/powerpoint/2010/main" val="391697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942EB67-7D9A-4F18-8BFA-C33520B2AD0C}" type="datetime1">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302663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F7DF61-5D2A-4D10-B43C-FDFC9383080A}" type="datetime1">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2862273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6F7181F-0142-49B9-B2E1-E52E216ED29C}" type="datetime1">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404754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E0138F-481A-46A3-9CDF-0473B6E24CBC}" type="datetime1">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3814456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D76278-1533-4ECC-88A7-A5DC2C2DA8CE}" type="datetime1">
              <a:rPr kumimoji="1" lang="ja-JP" altLang="en-US" smtClean="0"/>
              <a:t>2017/11/8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3091419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704C8B2-484B-4E07-965F-10E0A9CC8E66}" type="datetime1">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41760590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8FE6F28-CCEA-49E0-82C3-A6D0470D60FB}" type="datetime1">
              <a:rPr kumimoji="1" lang="ja-JP" altLang="en-US" smtClean="0"/>
              <a:t>2017/11/8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270623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793AA92-06E0-4D43-9C5F-4BEEF5AA650F}" type="datetime1">
              <a:rPr kumimoji="1" lang="ja-JP" altLang="en-US" smtClean="0"/>
              <a:t>2017/11/8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732922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B40BDF-1583-4786-9AC0-CAE9231E50E7}" type="datetime1">
              <a:rPr kumimoji="1" lang="ja-JP" altLang="en-US" smtClean="0"/>
              <a:t>2017/11/8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3476536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130461A-88ED-42DB-8E48-A19332384653}" type="datetime1">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137487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1538F5B-D726-4DDA-BF78-0D69ADF9D3C9}" type="datetime1">
              <a:rPr kumimoji="1" lang="ja-JP" altLang="en-US" smtClean="0"/>
              <a:t>2017/11/8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1340515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E53883-F39A-4A81-BA05-2BB9A2D415BF}" type="datetime1">
              <a:rPr kumimoji="1" lang="ja-JP" altLang="en-US" smtClean="0"/>
              <a:t>2017/11/8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C1C3AF-5823-4CCD-AF09-2BC7B6C75D45}" type="slidenum">
              <a:rPr kumimoji="1" lang="ja-JP" altLang="en-US" smtClean="0"/>
              <a:t>‹#›</a:t>
            </a:fld>
            <a:endParaRPr kumimoji="1" lang="ja-JP" altLang="en-US"/>
          </a:p>
        </p:txBody>
      </p:sp>
    </p:spTree>
    <p:extLst>
      <p:ext uri="{BB962C8B-B14F-4D97-AF65-F5344CB8AC3E}">
        <p14:creationId xmlns:p14="http://schemas.microsoft.com/office/powerpoint/2010/main" val="271370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94703" y="1300765"/>
            <a:ext cx="10006885" cy="1300767"/>
          </a:xfrm>
          <a:solidFill>
            <a:srgbClr val="00B050"/>
          </a:solidFill>
        </p:spPr>
        <p:txBody>
          <a:bodyPr/>
          <a:lstStyle/>
          <a:p>
            <a:r>
              <a:rPr kumimoji="1" lang="ja-JP" altLang="en-US" b="1" dirty="0" smtClean="0">
                <a:solidFill>
                  <a:schemeClr val="accent4">
                    <a:lumMod val="60000"/>
                    <a:lumOff val="40000"/>
                  </a:schemeClr>
                </a:solidFill>
              </a:rPr>
              <a:t>九条加憲とは何か</a:t>
            </a:r>
            <a:endParaRPr kumimoji="1" lang="ja-JP" altLang="en-US" b="1" dirty="0">
              <a:solidFill>
                <a:schemeClr val="accent4">
                  <a:lumMod val="60000"/>
                  <a:lumOff val="40000"/>
                </a:schemeClr>
              </a:solidFill>
            </a:endParaRPr>
          </a:p>
        </p:txBody>
      </p:sp>
      <p:sp>
        <p:nvSpPr>
          <p:cNvPr id="3" name="サブタイトル 2"/>
          <p:cNvSpPr>
            <a:spLocks noGrp="1"/>
          </p:cNvSpPr>
          <p:nvPr>
            <p:ph type="subTitle" idx="1"/>
          </p:nvPr>
        </p:nvSpPr>
        <p:spPr>
          <a:xfrm>
            <a:off x="1526145" y="2794716"/>
            <a:ext cx="9144000" cy="1906073"/>
          </a:xfrm>
          <a:solidFill>
            <a:srgbClr val="92D050"/>
          </a:solidFill>
        </p:spPr>
        <p:txBody>
          <a:bodyPr>
            <a:normAutofit fontScale="85000" lnSpcReduction="20000"/>
          </a:bodyPr>
          <a:lstStyle/>
          <a:p>
            <a:pPr algn="l"/>
            <a:r>
              <a:rPr kumimoji="1" lang="ja-JP" altLang="en-US" dirty="0" smtClean="0"/>
              <a:t>　　</a:t>
            </a:r>
          </a:p>
          <a:p>
            <a:pPr algn="l"/>
            <a:r>
              <a:rPr kumimoji="1" lang="en-US" altLang="ja-JP" sz="4800" dirty="0" smtClean="0"/>
              <a:t>2017</a:t>
            </a:r>
            <a:r>
              <a:rPr kumimoji="1" lang="ja-JP" altLang="en-US" sz="4800" dirty="0" smtClean="0"/>
              <a:t>年</a:t>
            </a:r>
            <a:r>
              <a:rPr kumimoji="1" lang="en-US" altLang="ja-JP" sz="4800" dirty="0" smtClean="0"/>
              <a:t>11</a:t>
            </a:r>
            <a:r>
              <a:rPr kumimoji="1" lang="ja-JP" altLang="en-US" sz="4800" dirty="0" smtClean="0"/>
              <a:t>月</a:t>
            </a:r>
            <a:r>
              <a:rPr kumimoji="1" lang="en-US" altLang="ja-JP" sz="4800" dirty="0" smtClean="0"/>
              <a:t>11</a:t>
            </a:r>
            <a:r>
              <a:rPr kumimoji="1" lang="ja-JP" altLang="en-US" sz="4800" dirty="0" smtClean="0"/>
              <a:t>日　</a:t>
            </a:r>
            <a:r>
              <a:rPr lang="ja-JP" altLang="en-US" sz="4800" dirty="0" smtClean="0"/>
              <a:t>憲法、ミニ学習会</a:t>
            </a:r>
          </a:p>
          <a:p>
            <a:pPr algn="l"/>
            <a:r>
              <a:rPr lang="ja-JP" altLang="en-US" sz="4800" dirty="0"/>
              <a:t>　</a:t>
            </a:r>
            <a:r>
              <a:rPr lang="ja-JP" altLang="en-US" sz="4800" dirty="0" smtClean="0"/>
              <a:t>　　　　　　　　　　　　　　　　　         </a:t>
            </a:r>
            <a:r>
              <a:rPr lang="en-US" altLang="ja-JP" sz="4800" dirty="0" smtClean="0"/>
              <a:t>in  </a:t>
            </a:r>
            <a:r>
              <a:rPr lang="ja-JP" altLang="en-US" sz="4800" dirty="0" smtClean="0"/>
              <a:t>川奈　</a:t>
            </a:r>
          </a:p>
          <a:p>
            <a:pPr algn="l"/>
            <a:r>
              <a:rPr lang="ja-JP" altLang="en-US" sz="3600" dirty="0"/>
              <a:t>　</a:t>
            </a:r>
            <a:r>
              <a:rPr lang="ja-JP" altLang="en-US" sz="3600" dirty="0" smtClean="0"/>
              <a:t>　　　　　　　　　　　　　　　　　　　　　　　　</a:t>
            </a:r>
            <a:r>
              <a:rPr lang="ja-JP" altLang="en-US" dirty="0" smtClean="0"/>
              <a:t>三好康昭　</a:t>
            </a:r>
            <a:r>
              <a:rPr lang="ja-JP" altLang="en-US" sz="3600" dirty="0" smtClean="0"/>
              <a:t>　　</a:t>
            </a:r>
            <a:endParaRPr kumimoji="1"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a:t>
            </a:fld>
            <a:endParaRPr kumimoji="1" lang="ja-JP" altLang="en-US"/>
          </a:p>
        </p:txBody>
      </p:sp>
    </p:spTree>
    <p:extLst>
      <p:ext uri="{BB962C8B-B14F-4D97-AF65-F5344CB8AC3E}">
        <p14:creationId xmlns:p14="http://schemas.microsoft.com/office/powerpoint/2010/main" val="2563233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460500"/>
          </a:xfrm>
          <a:solidFill>
            <a:schemeClr val="accent3">
              <a:lumMod val="60000"/>
              <a:lumOff val="40000"/>
            </a:schemeClr>
          </a:solidFill>
        </p:spPr>
        <p:txBody>
          <a:bodyPr/>
          <a:lstStyle/>
          <a:p>
            <a:r>
              <a:rPr kumimoji="1" lang="ja-JP" altLang="en-US" dirty="0" smtClean="0"/>
              <a:t>　</a:t>
            </a:r>
            <a:r>
              <a:rPr lang="en-US" altLang="ja-JP" dirty="0" smtClean="0"/>
              <a:t>§3</a:t>
            </a:r>
            <a:r>
              <a:rPr lang="ja-JP" altLang="en-US" dirty="0"/>
              <a:t>　　　再軍備</a:t>
            </a:r>
            <a:r>
              <a:rPr lang="ja-JP" altLang="en-US" dirty="0" smtClean="0"/>
              <a:t>と九条の解釈－</a:t>
            </a:r>
            <a:r>
              <a:rPr lang="en-US" altLang="ja-JP" dirty="0" smtClean="0"/>
              <a:t>4</a:t>
            </a:r>
            <a:r>
              <a:rPr lang="ja-JP" altLang="en-US" dirty="0" smtClean="0"/>
              <a:t>－</a:t>
            </a:r>
            <a:r>
              <a:rPr kumimoji="1" lang="en-US" altLang="ja-JP" dirty="0" smtClean="0"/>
              <a:t/>
            </a:r>
            <a:br>
              <a:rPr kumimoji="1" lang="en-US" altLang="ja-JP" dirty="0" smtClean="0"/>
            </a:br>
            <a:r>
              <a:rPr kumimoji="1" lang="ja-JP" altLang="en-US" dirty="0" smtClean="0"/>
              <a:t>　　　　　　</a:t>
            </a:r>
            <a:r>
              <a:rPr kumimoji="1" lang="en-US" altLang="ja-JP" sz="4000" dirty="0" smtClean="0">
                <a:solidFill>
                  <a:srgbClr val="7030A0"/>
                </a:solidFill>
              </a:rPr>
              <a:t>1972</a:t>
            </a:r>
            <a:r>
              <a:rPr kumimoji="1" lang="ja-JP" altLang="en-US" sz="4000" dirty="0" smtClean="0">
                <a:solidFill>
                  <a:srgbClr val="7030A0"/>
                </a:solidFill>
              </a:rPr>
              <a:t>年</a:t>
            </a:r>
            <a:r>
              <a:rPr lang="ja-JP" altLang="en-US" sz="4000" dirty="0">
                <a:solidFill>
                  <a:srgbClr val="7030A0"/>
                </a:solidFill>
              </a:rPr>
              <a:t>の</a:t>
            </a:r>
            <a:r>
              <a:rPr kumimoji="1" lang="ja-JP" altLang="en-US" sz="4000" dirty="0" smtClean="0">
                <a:solidFill>
                  <a:srgbClr val="7030A0"/>
                </a:solidFill>
              </a:rPr>
              <a:t>政府見解</a:t>
            </a:r>
            <a:r>
              <a:rPr lang="ja-JP" altLang="en-US" sz="4000" dirty="0" smtClean="0">
                <a:solidFill>
                  <a:srgbClr val="7030A0"/>
                </a:solidFill>
              </a:rPr>
              <a:t>、</a:t>
            </a:r>
            <a:r>
              <a:rPr kumimoji="1" lang="en-US" altLang="ja-JP" sz="4000" dirty="0" smtClean="0">
                <a:solidFill>
                  <a:srgbClr val="7030A0"/>
                </a:solidFill>
              </a:rPr>
              <a:t>PART1</a:t>
            </a:r>
            <a:endParaRPr kumimoji="1" lang="ja-JP" altLang="en-US" sz="4000" dirty="0">
              <a:solidFill>
                <a:srgbClr val="7030A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4400" dirty="0" smtClean="0"/>
              <a:t>①憲法は、</a:t>
            </a:r>
            <a:r>
              <a:rPr kumimoji="1" lang="en-US" altLang="ja-JP" sz="4400" dirty="0" smtClean="0"/>
              <a:t>……</a:t>
            </a:r>
            <a:r>
              <a:rPr kumimoji="1" lang="ja-JP" altLang="en-US" sz="4400" dirty="0" smtClean="0"/>
              <a:t>我が国が自らの存立を全うし国民が平和のうちに生存することまでも放棄していないことはあきらかであって、自国の安全を維持し、その存立を全うするために必要な</a:t>
            </a:r>
            <a:r>
              <a:rPr kumimoji="1" lang="ja-JP" altLang="en-US" sz="4400" u="sng" dirty="0" smtClean="0"/>
              <a:t>自衛の措置をとること</a:t>
            </a:r>
            <a:r>
              <a:rPr kumimoji="1" lang="ja-JP" altLang="en-US" sz="4400" dirty="0" smtClean="0"/>
              <a:t>を禁じているとはとうてい解されない。</a:t>
            </a:r>
            <a:endParaRPr kumimoji="1" lang="ja-JP" altLang="en-US" sz="44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10</a:t>
            </a:fld>
            <a:endParaRPr kumimoji="1" lang="ja-JP" altLang="en-US"/>
          </a:p>
        </p:txBody>
      </p:sp>
    </p:spTree>
    <p:extLst>
      <p:ext uri="{BB962C8B-B14F-4D97-AF65-F5344CB8AC3E}">
        <p14:creationId xmlns:p14="http://schemas.microsoft.com/office/powerpoint/2010/main" val="3154472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3">
              <a:lumMod val="60000"/>
              <a:lumOff val="40000"/>
            </a:schemeClr>
          </a:solidFill>
        </p:spPr>
        <p:txBody>
          <a:bodyPr>
            <a:normAutofit/>
          </a:bodyPr>
          <a:lstStyle/>
          <a:p>
            <a:r>
              <a:rPr kumimoji="1" lang="ja-JP" altLang="en-US" dirty="0" smtClean="0"/>
              <a:t>　</a:t>
            </a:r>
            <a:r>
              <a:rPr kumimoji="1" lang="en-US" altLang="ja-JP" dirty="0" smtClean="0"/>
              <a:t>§3</a:t>
            </a:r>
            <a:r>
              <a:rPr kumimoji="1" lang="ja-JP" altLang="en-US" dirty="0" smtClean="0"/>
              <a:t>　　　　再軍備と九条の解釈</a:t>
            </a:r>
            <a:r>
              <a:rPr lang="ja-JP" altLang="en-US" dirty="0" smtClean="0"/>
              <a:t>－</a:t>
            </a:r>
            <a:r>
              <a:rPr lang="en-US" altLang="ja-JP" dirty="0" smtClean="0"/>
              <a:t>4</a:t>
            </a:r>
            <a:r>
              <a:rPr lang="ja-JP" altLang="en-US" dirty="0" smtClean="0"/>
              <a:t>－</a:t>
            </a:r>
            <a:r>
              <a:rPr kumimoji="1" lang="ja-JP" altLang="en-US" dirty="0" smtClean="0"/>
              <a:t> </a:t>
            </a:r>
            <a:r>
              <a:rPr kumimoji="1" lang="en-US" altLang="ja-JP" dirty="0" smtClean="0"/>
              <a:t/>
            </a:r>
            <a:br>
              <a:rPr kumimoji="1" lang="en-US" altLang="ja-JP" dirty="0" smtClean="0"/>
            </a:br>
            <a:r>
              <a:rPr lang="en-US" altLang="ja-JP" dirty="0"/>
              <a:t> </a:t>
            </a:r>
            <a:r>
              <a:rPr lang="en-US" altLang="ja-JP" dirty="0" smtClean="0"/>
              <a:t>    </a:t>
            </a:r>
            <a:r>
              <a:rPr lang="ja-JP" altLang="en-US" dirty="0" smtClean="0"/>
              <a:t>　　　　</a:t>
            </a:r>
            <a:r>
              <a:rPr kumimoji="1" lang="en-US" altLang="ja-JP" dirty="0" smtClean="0">
                <a:solidFill>
                  <a:srgbClr val="7030A0"/>
                </a:solidFill>
              </a:rPr>
              <a:t>1972</a:t>
            </a:r>
            <a:r>
              <a:rPr kumimoji="1" lang="ja-JP" altLang="en-US" dirty="0" smtClean="0">
                <a:solidFill>
                  <a:srgbClr val="7030A0"/>
                </a:solidFill>
              </a:rPr>
              <a:t>年</a:t>
            </a:r>
            <a:r>
              <a:rPr lang="ja-JP" altLang="en-US" dirty="0" smtClean="0">
                <a:solidFill>
                  <a:srgbClr val="7030A0"/>
                </a:solidFill>
              </a:rPr>
              <a:t>の政府見解</a:t>
            </a:r>
            <a:r>
              <a:rPr kumimoji="1" lang="ja-JP" altLang="en-US" dirty="0" smtClean="0">
                <a:solidFill>
                  <a:srgbClr val="7030A0"/>
                </a:solidFill>
              </a:rPr>
              <a:t>、</a:t>
            </a:r>
            <a:r>
              <a:rPr kumimoji="1" lang="en-US" altLang="ja-JP" dirty="0" smtClean="0">
                <a:solidFill>
                  <a:srgbClr val="7030A0"/>
                </a:solidFill>
              </a:rPr>
              <a:t>PART2</a:t>
            </a:r>
            <a:endParaRPr kumimoji="1" lang="ja-JP" altLang="en-US" dirty="0">
              <a:solidFill>
                <a:srgbClr val="7030A0"/>
              </a:solidFill>
            </a:endParaRPr>
          </a:p>
        </p:txBody>
      </p:sp>
      <p:sp>
        <p:nvSpPr>
          <p:cNvPr id="3" name="コンテンツ プレースホルダー 2"/>
          <p:cNvSpPr>
            <a:spLocks noGrp="1"/>
          </p:cNvSpPr>
          <p:nvPr>
            <p:ph idx="1"/>
          </p:nvPr>
        </p:nvSpPr>
        <p:spPr>
          <a:xfrm>
            <a:off x="838200" y="1918952"/>
            <a:ext cx="10515600" cy="4579983"/>
          </a:xfrm>
        </p:spPr>
        <p:txBody>
          <a:bodyPr>
            <a:normAutofit/>
          </a:bodyPr>
          <a:lstStyle/>
          <a:p>
            <a:pPr marL="0" indent="0">
              <a:buNone/>
            </a:pPr>
            <a:r>
              <a:rPr kumimoji="1" lang="ja-JP" altLang="en-US" sz="3600" dirty="0" smtClean="0"/>
              <a:t>②が、平和主義を基本原則とする憲法が、自衛のための措置を無制限に認めているとは解されない。それは、あくまでも</a:t>
            </a:r>
            <a:r>
              <a:rPr kumimoji="1" lang="ja-JP" altLang="en-US" sz="3600" u="sng" dirty="0" smtClean="0"/>
              <a:t>他国の武力攻撃によって国民の生命、自由及び幸福追求の権利が根底から覆されるという急迫、不正の事態</a:t>
            </a:r>
            <a:r>
              <a:rPr kumimoji="1" lang="ja-JP" altLang="en-US" sz="3600" dirty="0" smtClean="0"/>
              <a:t>に対処し、国民のこれらの権利を守るためのやむをえない措置として初めて容認されるものであるから、その措置は</a:t>
            </a:r>
            <a:r>
              <a:rPr kumimoji="1" lang="ja-JP" altLang="en-US" sz="3600" dirty="0" smtClean="0">
                <a:solidFill>
                  <a:srgbClr val="FF0000"/>
                </a:solidFill>
              </a:rPr>
              <a:t>必要最小限度の範囲</a:t>
            </a:r>
            <a:r>
              <a:rPr kumimoji="1" lang="ja-JP" altLang="en-US" sz="3600" dirty="0" smtClean="0"/>
              <a:t>にとどまるべきものである。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11</a:t>
            </a:fld>
            <a:endParaRPr kumimoji="1" lang="ja-JP" altLang="en-US"/>
          </a:p>
        </p:txBody>
      </p:sp>
    </p:spTree>
    <p:extLst>
      <p:ext uri="{BB962C8B-B14F-4D97-AF65-F5344CB8AC3E}">
        <p14:creationId xmlns:p14="http://schemas.microsoft.com/office/powerpoint/2010/main" val="4274324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3">
              <a:lumMod val="60000"/>
              <a:lumOff val="40000"/>
            </a:schemeClr>
          </a:solidFill>
        </p:spPr>
        <p:txBody>
          <a:bodyPr/>
          <a:lstStyle/>
          <a:p>
            <a:r>
              <a:rPr kumimoji="1" lang="ja-JP" altLang="en-US" dirty="0" smtClean="0"/>
              <a:t>　</a:t>
            </a:r>
            <a:r>
              <a:rPr kumimoji="1" lang="en-US" altLang="ja-JP" dirty="0" smtClean="0"/>
              <a:t>§3</a:t>
            </a:r>
            <a:r>
              <a:rPr kumimoji="1" lang="ja-JP" altLang="en-US" dirty="0" smtClean="0"/>
              <a:t>　　　再軍備と九条の解釈－</a:t>
            </a:r>
            <a:r>
              <a:rPr kumimoji="1" lang="en-US" altLang="ja-JP" dirty="0" smtClean="0"/>
              <a:t>4</a:t>
            </a:r>
            <a:r>
              <a:rPr kumimoji="1" lang="ja-JP" altLang="en-US" dirty="0" err="1" smtClean="0"/>
              <a:t>ー</a:t>
            </a:r>
            <a:r>
              <a:rPr kumimoji="1" lang="ja-JP" altLang="en-US" dirty="0" smtClean="0"/>
              <a:t/>
            </a:r>
            <a:br>
              <a:rPr kumimoji="1" lang="ja-JP" altLang="en-US" dirty="0" smtClean="0"/>
            </a:br>
            <a:r>
              <a:rPr kumimoji="1" lang="ja-JP" altLang="en-US" dirty="0" smtClean="0"/>
              <a:t>　　　　　　</a:t>
            </a:r>
            <a:r>
              <a:rPr kumimoji="1" lang="en-US" altLang="ja-JP" dirty="0" smtClean="0">
                <a:solidFill>
                  <a:srgbClr val="7030A0"/>
                </a:solidFill>
              </a:rPr>
              <a:t>1972</a:t>
            </a:r>
            <a:r>
              <a:rPr kumimoji="1" lang="ja-JP" altLang="en-US" dirty="0" smtClean="0">
                <a:solidFill>
                  <a:srgbClr val="7030A0"/>
                </a:solidFill>
              </a:rPr>
              <a:t>年の政府見解、</a:t>
            </a:r>
            <a:r>
              <a:rPr kumimoji="1" lang="en-US" altLang="ja-JP" dirty="0" smtClean="0">
                <a:solidFill>
                  <a:srgbClr val="7030A0"/>
                </a:solidFill>
              </a:rPr>
              <a:t>PART3</a:t>
            </a:r>
            <a:endParaRPr kumimoji="1" lang="ja-JP" altLang="en-US" dirty="0">
              <a:solidFill>
                <a:srgbClr val="7030A0"/>
              </a:solidFill>
            </a:endParaRPr>
          </a:p>
        </p:txBody>
      </p:sp>
      <p:sp>
        <p:nvSpPr>
          <p:cNvPr id="3" name="コンテンツ プレースホルダー 2"/>
          <p:cNvSpPr>
            <a:spLocks noGrp="1"/>
          </p:cNvSpPr>
          <p:nvPr>
            <p:ph idx="1"/>
          </p:nvPr>
        </p:nvSpPr>
        <p:spPr/>
        <p:txBody>
          <a:bodyPr>
            <a:normAutofit/>
          </a:bodyPr>
          <a:lstStyle/>
          <a:p>
            <a:pPr marL="0" indent="0">
              <a:buNone/>
            </a:pPr>
            <a:r>
              <a:rPr kumimoji="1" lang="ja-JP" altLang="en-US" sz="4000" dirty="0" smtClean="0"/>
              <a:t>③そうだとすれば、わが憲法のもとで、武力行使が許されるのは、</a:t>
            </a:r>
            <a:r>
              <a:rPr kumimoji="1" lang="ja-JP" altLang="en-US" sz="4000" u="sng" dirty="0" smtClean="0"/>
              <a:t>わが国に対する急迫、不正の侵害に対処する場合に限られる</a:t>
            </a:r>
            <a:r>
              <a:rPr kumimoji="1" lang="ja-JP" altLang="en-US" sz="4000" dirty="0" smtClean="0"/>
              <a:t>のであって、したがって、他国に加えられた武力攻撃を阻止することをその内容とするいわゆる</a:t>
            </a:r>
            <a:r>
              <a:rPr kumimoji="1" lang="ja-JP" altLang="en-US" sz="4000" dirty="0" smtClean="0">
                <a:solidFill>
                  <a:srgbClr val="FF0000"/>
                </a:solidFill>
              </a:rPr>
              <a:t>集団的自衛権の行使は、憲法上許されない</a:t>
            </a:r>
            <a:r>
              <a:rPr kumimoji="1" lang="ja-JP" altLang="en-US" sz="4000" dirty="0" smtClean="0"/>
              <a:t>ものと言わざるを得ない。</a:t>
            </a:r>
            <a:endParaRPr kumimoji="1" lang="ja-JP" altLang="en-US" sz="40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12</a:t>
            </a:fld>
            <a:endParaRPr kumimoji="1" lang="ja-JP" altLang="en-US"/>
          </a:p>
        </p:txBody>
      </p:sp>
    </p:spTree>
    <p:extLst>
      <p:ext uri="{BB962C8B-B14F-4D97-AF65-F5344CB8AC3E}">
        <p14:creationId xmlns:p14="http://schemas.microsoft.com/office/powerpoint/2010/main" val="4196382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450761"/>
            <a:ext cx="10515600" cy="1729325"/>
          </a:xfrm>
          <a:solidFill>
            <a:schemeClr val="accent4">
              <a:lumMod val="60000"/>
              <a:lumOff val="40000"/>
            </a:schemeClr>
          </a:solidFill>
        </p:spPr>
        <p:txBody>
          <a:bodyPr>
            <a:noAutofit/>
          </a:bodyPr>
          <a:lstStyle/>
          <a:p>
            <a:r>
              <a:rPr kumimoji="1" lang="en-US" altLang="ja-JP" sz="5400" dirty="0" smtClean="0"/>
              <a:t>   §4    1991</a:t>
            </a:r>
            <a:r>
              <a:rPr kumimoji="1" lang="ja-JP" altLang="en-US" sz="5400" dirty="0" smtClean="0"/>
              <a:t>年ソ連崩壊</a:t>
            </a:r>
            <a:r>
              <a:rPr kumimoji="1" lang="en-US" altLang="ja-JP" sz="5400" dirty="0" smtClean="0"/>
              <a:t/>
            </a:r>
            <a:br>
              <a:rPr kumimoji="1" lang="en-US" altLang="ja-JP" sz="5400" dirty="0" smtClean="0"/>
            </a:br>
            <a:r>
              <a:rPr lang="en-US" altLang="ja-JP" sz="5400" dirty="0"/>
              <a:t> </a:t>
            </a:r>
            <a:r>
              <a:rPr lang="en-US" altLang="ja-JP" sz="5400" dirty="0" smtClean="0"/>
              <a:t>           </a:t>
            </a:r>
            <a:r>
              <a:rPr kumimoji="1" lang="ja-JP" altLang="en-US" sz="5400" dirty="0" smtClean="0"/>
              <a:t>アメリカ一極覇権時代</a:t>
            </a:r>
            <a:endParaRPr kumimoji="1" lang="ja-JP" altLang="en-US" sz="5400" dirty="0"/>
          </a:p>
        </p:txBody>
      </p:sp>
      <p:sp>
        <p:nvSpPr>
          <p:cNvPr id="3" name="コンテンツ プレースホルダー 2"/>
          <p:cNvSpPr>
            <a:spLocks noGrp="1"/>
          </p:cNvSpPr>
          <p:nvPr>
            <p:ph idx="1"/>
          </p:nvPr>
        </p:nvSpPr>
        <p:spPr>
          <a:xfrm>
            <a:off x="838200" y="2506662"/>
            <a:ext cx="10515600" cy="4351338"/>
          </a:xfrm>
        </p:spPr>
        <p:txBody>
          <a:bodyPr>
            <a:normAutofit/>
          </a:bodyPr>
          <a:lstStyle/>
          <a:p>
            <a:pPr marL="0" indent="0">
              <a:buNone/>
            </a:pPr>
            <a:r>
              <a:rPr lang="ja-JP" altLang="en-US" sz="4800" dirty="0" smtClean="0"/>
              <a:t>この時代</a:t>
            </a:r>
            <a:r>
              <a:rPr lang="en-US" altLang="ja-JP" sz="4800" dirty="0" smtClean="0"/>
              <a:t>(</a:t>
            </a:r>
            <a:r>
              <a:rPr lang="ja-JP" altLang="en-US" sz="4800" dirty="0" smtClean="0"/>
              <a:t>冷戦終結から現在まで</a:t>
            </a:r>
            <a:r>
              <a:rPr lang="en-US" altLang="ja-JP" sz="4800" dirty="0" smtClean="0"/>
              <a:t>)</a:t>
            </a:r>
            <a:r>
              <a:rPr lang="ja-JP" altLang="en-US" sz="4800" dirty="0" smtClean="0"/>
              <a:t>の</a:t>
            </a:r>
            <a:r>
              <a:rPr lang="ja-JP" altLang="en-US" sz="4800" dirty="0" smtClean="0">
                <a:solidFill>
                  <a:srgbClr val="7030A0"/>
                </a:solidFill>
              </a:rPr>
              <a:t>特徴的な動き</a:t>
            </a:r>
            <a:r>
              <a:rPr lang="en-US" altLang="ja-JP" sz="4800" dirty="0" smtClean="0"/>
              <a:t>…</a:t>
            </a:r>
            <a:endParaRPr lang="ja-JP" altLang="en-US" sz="4800" dirty="0" smtClean="0"/>
          </a:p>
          <a:p>
            <a:pPr marL="0" indent="0">
              <a:buNone/>
            </a:pPr>
            <a:r>
              <a:rPr kumimoji="1" lang="ja-JP" altLang="en-US" sz="4800" dirty="0"/>
              <a:t>　</a:t>
            </a:r>
            <a:r>
              <a:rPr kumimoji="1" lang="ja-JP" altLang="en-US" sz="4800" dirty="0" smtClean="0"/>
              <a:t>①自衛隊の海外出動</a:t>
            </a:r>
          </a:p>
          <a:p>
            <a:pPr marL="0" indent="0">
              <a:buNone/>
            </a:pPr>
            <a:r>
              <a:rPr kumimoji="1" lang="ja-JP" altLang="en-US" sz="4800" dirty="0" smtClean="0"/>
              <a:t>　②自衛隊の米軍との</a:t>
            </a:r>
            <a:r>
              <a:rPr lang="ja-JP" altLang="en-US" sz="4800" dirty="0"/>
              <a:t>軍事的</a:t>
            </a:r>
            <a:r>
              <a:rPr kumimoji="1" lang="ja-JP" altLang="en-US" sz="4800" dirty="0" smtClean="0"/>
              <a:t>一体化</a:t>
            </a:r>
          </a:p>
          <a:p>
            <a:pPr marL="0" indent="0">
              <a:buNone/>
            </a:pPr>
            <a:r>
              <a:rPr lang="ja-JP" altLang="en-US" sz="4800" dirty="0"/>
              <a:t>　</a:t>
            </a:r>
            <a:r>
              <a:rPr lang="en-US" altLang="ja-JP" sz="4800" dirty="0" smtClean="0"/>
              <a:t>※</a:t>
            </a:r>
            <a:r>
              <a:rPr lang="ja-JP" altLang="en-US" sz="4800" dirty="0" smtClean="0"/>
              <a:t>二つは一体となって展開する。</a:t>
            </a:r>
            <a:endParaRPr kumimoji="1" lang="ja-JP" altLang="en-US" sz="4800" dirty="0" smtClean="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13</a:t>
            </a:fld>
            <a:endParaRPr kumimoji="1" lang="ja-JP" altLang="en-US"/>
          </a:p>
        </p:txBody>
      </p:sp>
    </p:spTree>
    <p:extLst>
      <p:ext uri="{BB962C8B-B14F-4D97-AF65-F5344CB8AC3E}">
        <p14:creationId xmlns:p14="http://schemas.microsoft.com/office/powerpoint/2010/main" val="62497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60000"/>
              <a:lumOff val="40000"/>
            </a:schemeClr>
          </a:solidFill>
        </p:spPr>
        <p:txBody>
          <a:bodyPr>
            <a:normAutofit fontScale="90000"/>
          </a:bodyPr>
          <a:lstStyle/>
          <a:p>
            <a:r>
              <a:rPr kumimoji="1" lang="ja-JP" altLang="en-US" dirty="0" smtClean="0"/>
              <a:t>  </a:t>
            </a:r>
            <a:r>
              <a:rPr kumimoji="1" lang="en-US" altLang="ja-JP" dirty="0" smtClean="0"/>
              <a:t>§4   </a:t>
            </a:r>
            <a:r>
              <a:rPr kumimoji="1" lang="ja-JP" altLang="en-US" dirty="0" smtClean="0"/>
              <a:t>特徴</a:t>
            </a:r>
            <a:r>
              <a:rPr kumimoji="1" lang="en-US" altLang="ja-JP" dirty="0" smtClean="0"/>
              <a:t>1   </a:t>
            </a:r>
            <a:r>
              <a:rPr kumimoji="1" lang="ja-JP" altLang="en-US" dirty="0" smtClean="0"/>
              <a:t/>
            </a:r>
            <a:br>
              <a:rPr kumimoji="1" lang="ja-JP" altLang="en-US" dirty="0" smtClean="0"/>
            </a:br>
            <a:r>
              <a:rPr lang="ja-JP" altLang="en-US" dirty="0"/>
              <a:t>　</a:t>
            </a:r>
            <a:r>
              <a:rPr lang="ja-JP" altLang="en-US" dirty="0" smtClean="0"/>
              <a:t>　　　　　　 </a:t>
            </a:r>
            <a:r>
              <a:rPr kumimoji="1" lang="ja-JP" altLang="en-US" sz="5400" dirty="0" smtClean="0">
                <a:solidFill>
                  <a:srgbClr val="7030A0"/>
                </a:solidFill>
              </a:rPr>
              <a:t>自衛隊の海外出動</a:t>
            </a:r>
            <a:endParaRPr kumimoji="1" lang="ja-JP" altLang="en-US" sz="5400" dirty="0">
              <a:solidFill>
                <a:srgbClr val="7030A0"/>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sz="3200" dirty="0" smtClean="0"/>
              <a:t>1992</a:t>
            </a:r>
            <a:r>
              <a:rPr lang="ja-JP" altLang="en-US" sz="3200" dirty="0"/>
              <a:t>年</a:t>
            </a:r>
            <a:r>
              <a:rPr lang="ja-JP" altLang="en-US" sz="3200" dirty="0" smtClean="0"/>
              <a:t>、湾岸戦争勃発。日本は多国籍軍に</a:t>
            </a:r>
            <a:r>
              <a:rPr lang="en-US" altLang="ja-JP" sz="3200" dirty="0" smtClean="0"/>
              <a:t>90</a:t>
            </a:r>
            <a:r>
              <a:rPr lang="ja-JP" altLang="en-US" sz="3200" dirty="0" smtClean="0"/>
              <a:t>億ドルを支援</a:t>
            </a:r>
          </a:p>
          <a:p>
            <a:pPr marL="0" indent="0">
              <a:buNone/>
            </a:pPr>
            <a:r>
              <a:rPr lang="ja-JP" altLang="en-US" sz="3200" dirty="0" smtClean="0"/>
              <a:t>　　　　　　　　　　　　　↓アメリカなどから批判</a:t>
            </a:r>
            <a:endParaRPr lang="ja-JP" altLang="en-US" sz="3200" dirty="0"/>
          </a:p>
          <a:p>
            <a:pPr marL="0" indent="0">
              <a:buNone/>
            </a:pPr>
            <a:r>
              <a:rPr lang="en-US" altLang="ja-JP" sz="3200" dirty="0" smtClean="0"/>
              <a:t>1992</a:t>
            </a:r>
            <a:r>
              <a:rPr lang="ja-JP" altLang="en-US" sz="3200" dirty="0" smtClean="0"/>
              <a:t>年、カンボジア</a:t>
            </a:r>
            <a:r>
              <a:rPr lang="ja-JP" altLang="en-US" sz="3200" dirty="0"/>
              <a:t>に初めて</a:t>
            </a:r>
            <a:r>
              <a:rPr lang="en-US" altLang="ja-JP" sz="3200" dirty="0" smtClean="0"/>
              <a:t>PKO</a:t>
            </a:r>
            <a:r>
              <a:rPr lang="ja-JP" altLang="en-US" sz="3200" dirty="0" smtClean="0"/>
              <a:t>協力部隊</a:t>
            </a:r>
            <a:r>
              <a:rPr lang="ja-JP" altLang="en-US" sz="3200" dirty="0"/>
              <a:t>派遣。</a:t>
            </a:r>
          </a:p>
          <a:p>
            <a:pPr marL="0" indent="0">
              <a:buNone/>
            </a:pPr>
            <a:r>
              <a:rPr lang="ja-JP" altLang="en-US" sz="3200" dirty="0"/>
              <a:t>　　</a:t>
            </a:r>
            <a:r>
              <a:rPr lang="ja-JP" altLang="en-US" sz="3200" dirty="0" smtClean="0"/>
              <a:t>　　　</a:t>
            </a:r>
            <a:r>
              <a:rPr lang="en-US" altLang="ja-JP" sz="3200" dirty="0" smtClean="0"/>
              <a:t>《</a:t>
            </a:r>
            <a:r>
              <a:rPr lang="ja-JP" altLang="en-US" sz="3200" dirty="0" smtClean="0"/>
              <a:t>派遣</a:t>
            </a:r>
            <a:r>
              <a:rPr lang="ja-JP" altLang="en-US" sz="3200" dirty="0"/>
              <a:t>の五</a:t>
            </a:r>
            <a:r>
              <a:rPr lang="ja-JP" altLang="en-US" sz="3200" dirty="0" smtClean="0"/>
              <a:t>原則</a:t>
            </a:r>
            <a:r>
              <a:rPr lang="en-US" altLang="ja-JP" sz="3200" dirty="0" smtClean="0"/>
              <a:t>》</a:t>
            </a:r>
            <a:r>
              <a:rPr lang="ja-JP" altLang="en-US" sz="3200" dirty="0"/>
              <a:t>　　　　</a:t>
            </a:r>
            <a:endParaRPr lang="ja-JP" altLang="en-US" sz="3200" dirty="0" smtClean="0"/>
          </a:p>
          <a:p>
            <a:pPr marL="0" indent="0">
              <a:buNone/>
            </a:pPr>
            <a:r>
              <a:rPr lang="ja-JP" altLang="en-US" sz="3200" dirty="0"/>
              <a:t>　</a:t>
            </a:r>
            <a:r>
              <a:rPr lang="ja-JP" altLang="en-US" sz="3200" dirty="0" smtClean="0"/>
              <a:t>　　　</a:t>
            </a:r>
            <a:r>
              <a:rPr lang="ja-JP" altLang="en-US" sz="3600" dirty="0" smtClean="0"/>
              <a:t>・</a:t>
            </a:r>
            <a:r>
              <a:rPr lang="ja-JP" altLang="en-US" sz="3600" dirty="0"/>
              <a:t>停戦が成立</a:t>
            </a:r>
          </a:p>
          <a:p>
            <a:pPr marL="0" indent="0">
              <a:buNone/>
            </a:pPr>
            <a:r>
              <a:rPr lang="ja-JP" altLang="en-US" sz="3600" dirty="0"/>
              <a:t>　　　　</a:t>
            </a:r>
            <a:r>
              <a:rPr lang="ja-JP" altLang="en-US" sz="3600" dirty="0" smtClean="0"/>
              <a:t>・紛争当事者の受入同意</a:t>
            </a:r>
            <a:endParaRPr lang="ja-JP" altLang="en-US" sz="3600" dirty="0"/>
          </a:p>
          <a:p>
            <a:pPr marL="0" indent="0">
              <a:buNone/>
            </a:pPr>
            <a:r>
              <a:rPr lang="ja-JP" altLang="en-US" sz="3600" dirty="0"/>
              <a:t>　　　　・</a:t>
            </a:r>
            <a:r>
              <a:rPr lang="ja-JP" altLang="en-US" sz="3600" dirty="0" smtClean="0"/>
              <a:t>中立的立場</a:t>
            </a:r>
            <a:endParaRPr lang="ja-JP" altLang="en-US" sz="3600" dirty="0"/>
          </a:p>
          <a:p>
            <a:pPr marL="0" indent="0">
              <a:buNone/>
            </a:pPr>
            <a:r>
              <a:rPr lang="ja-JP" altLang="en-US" sz="3600" dirty="0"/>
              <a:t>　　　　・武器使用は隊員の安全</a:t>
            </a:r>
            <a:r>
              <a:rPr lang="ja-JP" altLang="en-US" sz="3600" dirty="0" smtClean="0"/>
              <a:t>を守るためのみ</a:t>
            </a:r>
            <a:endParaRPr lang="ja-JP" altLang="en-US" sz="36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14</a:t>
            </a:fld>
            <a:endParaRPr kumimoji="1" lang="ja-JP" altLang="en-US"/>
          </a:p>
        </p:txBody>
      </p:sp>
    </p:spTree>
    <p:extLst>
      <p:ext uri="{BB962C8B-B14F-4D97-AF65-F5344CB8AC3E}">
        <p14:creationId xmlns:p14="http://schemas.microsoft.com/office/powerpoint/2010/main" val="3626599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6989" y="500062"/>
            <a:ext cx="10515600" cy="1325563"/>
          </a:xfrm>
          <a:solidFill>
            <a:schemeClr val="accent4">
              <a:lumMod val="60000"/>
              <a:lumOff val="40000"/>
            </a:schemeClr>
          </a:solidFill>
        </p:spPr>
        <p:txBody>
          <a:bodyPr>
            <a:normAutofit/>
          </a:bodyPr>
          <a:lstStyle/>
          <a:p>
            <a:r>
              <a:rPr kumimoji="1" lang="ja-JP" altLang="en-US" dirty="0" smtClean="0"/>
              <a:t>　</a:t>
            </a:r>
            <a:r>
              <a:rPr lang="en-US" altLang="ja-JP" dirty="0" smtClean="0"/>
              <a:t>§4</a:t>
            </a:r>
            <a:r>
              <a:rPr lang="ja-JP" altLang="en-US" dirty="0"/>
              <a:t>   </a:t>
            </a:r>
            <a:r>
              <a:rPr kumimoji="1" lang="ja-JP" altLang="en-US" sz="3600" dirty="0" smtClean="0"/>
              <a:t>特徴</a:t>
            </a:r>
            <a:r>
              <a:rPr kumimoji="1" lang="en-US" altLang="ja-JP" sz="3600" dirty="0" smtClean="0"/>
              <a:t>2</a:t>
            </a:r>
            <a:r>
              <a:rPr kumimoji="1" lang="en-US" altLang="ja-JP" dirty="0" smtClean="0"/>
              <a:t/>
            </a:r>
            <a:br>
              <a:rPr kumimoji="1" lang="en-US" altLang="ja-JP" dirty="0" smtClean="0"/>
            </a:br>
            <a:r>
              <a:rPr lang="en-US" altLang="ja-JP" dirty="0"/>
              <a:t> </a:t>
            </a:r>
            <a:r>
              <a:rPr lang="en-US" altLang="ja-JP" dirty="0" smtClean="0"/>
              <a:t>              </a:t>
            </a:r>
            <a:r>
              <a:rPr lang="ja-JP" altLang="en-US" dirty="0" smtClean="0">
                <a:solidFill>
                  <a:srgbClr val="7030A0"/>
                </a:solidFill>
              </a:rPr>
              <a:t>米軍との軍事的一体化－その</a:t>
            </a:r>
            <a:r>
              <a:rPr lang="en-US" altLang="ja-JP" dirty="0" smtClean="0">
                <a:solidFill>
                  <a:srgbClr val="7030A0"/>
                </a:solidFill>
              </a:rPr>
              <a:t>1</a:t>
            </a:r>
            <a:r>
              <a:rPr lang="ja-JP" altLang="en-US" dirty="0" smtClean="0">
                <a:solidFill>
                  <a:srgbClr val="7030A0"/>
                </a:solidFill>
              </a:rPr>
              <a:t>－</a:t>
            </a:r>
            <a:endParaRPr kumimoji="1" lang="ja-JP" altLang="en-US" dirty="0">
              <a:solidFill>
                <a:srgbClr val="7030A0"/>
              </a:solidFill>
            </a:endParaRPr>
          </a:p>
        </p:txBody>
      </p:sp>
      <p:sp>
        <p:nvSpPr>
          <p:cNvPr id="3" name="コンテンツ プレースホルダー 2"/>
          <p:cNvSpPr>
            <a:spLocks noGrp="1"/>
          </p:cNvSpPr>
          <p:nvPr>
            <p:ph idx="1"/>
          </p:nvPr>
        </p:nvSpPr>
        <p:spPr>
          <a:xfrm>
            <a:off x="876836" y="2057445"/>
            <a:ext cx="10515600" cy="4351338"/>
          </a:xfrm>
        </p:spPr>
        <p:txBody>
          <a:bodyPr>
            <a:noAutofit/>
          </a:bodyPr>
          <a:lstStyle/>
          <a:p>
            <a:r>
              <a:rPr kumimoji="1" lang="en-US" altLang="ja-JP" sz="3600" dirty="0" smtClean="0"/>
              <a:t>1996</a:t>
            </a:r>
            <a:r>
              <a:rPr kumimoji="1" lang="ja-JP" altLang="en-US" sz="3600" dirty="0" smtClean="0"/>
              <a:t>年</a:t>
            </a:r>
            <a:r>
              <a:rPr lang="ja-JP" altLang="en-US" sz="3600" dirty="0" smtClean="0"/>
              <a:t>「日米安全保障共同宣言」発表。</a:t>
            </a:r>
            <a:r>
              <a:rPr lang="ja-JP" altLang="en-US" sz="3600" dirty="0" smtClean="0">
                <a:solidFill>
                  <a:srgbClr val="FF0000"/>
                </a:solidFill>
              </a:rPr>
              <a:t>安保</a:t>
            </a:r>
            <a:r>
              <a:rPr lang="ja-JP" altLang="en-US" sz="3600" dirty="0" smtClean="0">
                <a:solidFill>
                  <a:srgbClr val="FF0000"/>
                </a:solidFill>
              </a:rPr>
              <a:t>再定義</a:t>
            </a:r>
            <a:r>
              <a:rPr lang="ja-JP" altLang="en-US" sz="3600" dirty="0" smtClean="0"/>
              <a:t>。</a:t>
            </a:r>
            <a:endParaRPr lang="ja-JP" altLang="en-US" sz="3600" dirty="0" smtClean="0"/>
          </a:p>
          <a:p>
            <a:pPr marL="0" indent="0">
              <a:buNone/>
            </a:pPr>
            <a:r>
              <a:rPr lang="ja-JP" altLang="en-US" sz="3600" dirty="0" smtClean="0"/>
              <a:t>　➡日米安保は「</a:t>
            </a:r>
            <a:r>
              <a:rPr lang="ja-JP" altLang="en-US" sz="3600" u="sng" dirty="0" smtClean="0"/>
              <a:t>アジア・太平洋地域において</a:t>
            </a:r>
            <a:r>
              <a:rPr lang="ja-JP" altLang="en-US" sz="3600" dirty="0" smtClean="0"/>
              <a:t>安定的</a:t>
            </a:r>
            <a:endParaRPr lang="en-US" altLang="ja-JP" sz="3600" dirty="0" smtClean="0"/>
          </a:p>
          <a:p>
            <a:pPr marL="0" indent="0">
              <a:buNone/>
            </a:pPr>
            <a:r>
              <a:rPr lang="en-US" altLang="ja-JP" sz="3600" dirty="0"/>
              <a:t> </a:t>
            </a:r>
            <a:r>
              <a:rPr lang="en-US" altLang="ja-JP" sz="3600" dirty="0" smtClean="0"/>
              <a:t>      </a:t>
            </a:r>
            <a:r>
              <a:rPr lang="ja-JP" altLang="en-US" sz="3600" dirty="0" smtClean="0"/>
              <a:t>で繁栄した</a:t>
            </a:r>
            <a:r>
              <a:rPr lang="ja-JP" altLang="en-US" sz="3600" dirty="0" smtClean="0"/>
              <a:t>情勢を維持するための基礎</a:t>
            </a:r>
            <a:r>
              <a:rPr lang="ja-JP" altLang="en-US" sz="3600" dirty="0" smtClean="0"/>
              <a:t>」。</a:t>
            </a:r>
            <a:endParaRPr lang="en-US" altLang="ja-JP" sz="3600" dirty="0" smtClean="0"/>
          </a:p>
          <a:p>
            <a:pPr marL="0" indent="0">
              <a:buNone/>
            </a:pPr>
            <a:r>
              <a:rPr lang="en-US" altLang="ja-JP" sz="3600" dirty="0"/>
              <a:t> </a:t>
            </a:r>
            <a:r>
              <a:rPr lang="en-US" altLang="ja-JP" sz="3600" dirty="0" smtClean="0"/>
              <a:t>      </a:t>
            </a:r>
            <a:r>
              <a:rPr lang="ja-JP" altLang="en-US" sz="3600" dirty="0" smtClean="0"/>
              <a:t>⇔安保</a:t>
            </a:r>
            <a:r>
              <a:rPr lang="ja-JP" altLang="en-US" sz="3600" dirty="0"/>
              <a:t>の</a:t>
            </a:r>
            <a:r>
              <a:rPr lang="ja-JP" altLang="en-US" sz="3600" dirty="0" smtClean="0"/>
              <a:t>適用範囲拡大。</a:t>
            </a:r>
            <a:endParaRPr lang="ja-JP" altLang="en-US" sz="3600" dirty="0" smtClean="0"/>
          </a:p>
          <a:p>
            <a:r>
              <a:rPr lang="en-US" altLang="ja-JP" sz="3600" dirty="0" smtClean="0"/>
              <a:t>1997</a:t>
            </a:r>
            <a:r>
              <a:rPr lang="ja-JP" altLang="en-US" sz="3600" dirty="0" smtClean="0"/>
              <a:t>年</a:t>
            </a:r>
            <a:r>
              <a:rPr kumimoji="1" lang="ja-JP" altLang="en-US" sz="3600" dirty="0" smtClean="0"/>
              <a:t>日米防衛協力の指針</a:t>
            </a:r>
            <a:r>
              <a:rPr kumimoji="1" lang="en-US" altLang="ja-JP" sz="3600" dirty="0" smtClean="0"/>
              <a:t>(</a:t>
            </a:r>
            <a:r>
              <a:rPr kumimoji="1" lang="ja-JP" altLang="en-US" sz="3600" dirty="0" smtClean="0"/>
              <a:t>ガイドライン</a:t>
            </a:r>
            <a:r>
              <a:rPr kumimoji="1" lang="en-US" altLang="ja-JP" sz="3600" dirty="0" smtClean="0"/>
              <a:t>)</a:t>
            </a:r>
            <a:r>
              <a:rPr kumimoji="1" lang="ja-JP" altLang="en-US" sz="3600" dirty="0" smtClean="0"/>
              <a:t>を改定。</a:t>
            </a:r>
          </a:p>
          <a:p>
            <a:pPr marL="0" indent="0">
              <a:buNone/>
            </a:pPr>
            <a:r>
              <a:rPr lang="ja-JP" altLang="en-US" sz="3600" dirty="0" smtClean="0"/>
              <a:t>　</a:t>
            </a:r>
            <a:r>
              <a:rPr lang="ja-JP" altLang="en-US" sz="3600" dirty="0" smtClean="0"/>
              <a:t>➡</a:t>
            </a:r>
            <a:r>
              <a:rPr lang="ja-JP" altLang="en-US" sz="3600" dirty="0" smtClean="0"/>
              <a:t>在日米軍はアジア・</a:t>
            </a:r>
            <a:r>
              <a:rPr lang="ja-JP" altLang="en-US" sz="3600" dirty="0" smtClean="0"/>
              <a:t>太平洋地域</a:t>
            </a:r>
            <a:r>
              <a:rPr lang="ja-JP" altLang="en-US" sz="3600" dirty="0" smtClean="0"/>
              <a:t>への出撃部隊。</a:t>
            </a:r>
          </a:p>
          <a:p>
            <a:pPr marL="0" indent="0">
              <a:buNone/>
            </a:pPr>
            <a:r>
              <a:rPr kumimoji="1" lang="ja-JP" altLang="en-US" sz="3600" dirty="0"/>
              <a:t>　</a:t>
            </a:r>
            <a:r>
              <a:rPr kumimoji="1" lang="ja-JP" altLang="en-US" sz="3600" dirty="0" smtClean="0"/>
              <a:t>➡</a:t>
            </a:r>
            <a:r>
              <a:rPr kumimoji="1" lang="ja-JP" altLang="en-US" sz="3600" dirty="0" smtClean="0"/>
              <a:t>自衛隊はその米軍を後方支援する。</a:t>
            </a:r>
            <a:endParaRPr kumimoji="1"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15</a:t>
            </a:fld>
            <a:endParaRPr kumimoji="1" lang="ja-JP" altLang="en-US"/>
          </a:p>
        </p:txBody>
      </p:sp>
    </p:spTree>
    <p:extLst>
      <p:ext uri="{BB962C8B-B14F-4D97-AF65-F5344CB8AC3E}">
        <p14:creationId xmlns:p14="http://schemas.microsoft.com/office/powerpoint/2010/main" val="1253901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6532" y="618184"/>
            <a:ext cx="10515600" cy="1700013"/>
          </a:xfrm>
          <a:solidFill>
            <a:schemeClr val="accent4">
              <a:lumMod val="60000"/>
              <a:lumOff val="40000"/>
            </a:schemeClr>
          </a:solidFill>
        </p:spPr>
        <p:txBody>
          <a:bodyPr>
            <a:normAutofit/>
          </a:bodyPr>
          <a:lstStyle/>
          <a:p>
            <a:r>
              <a:rPr kumimoji="1" lang="ja-JP" altLang="en-US" dirty="0" smtClean="0"/>
              <a:t>　</a:t>
            </a:r>
            <a:r>
              <a:rPr kumimoji="1" lang="en-US" altLang="ja-JP" dirty="0" smtClean="0"/>
              <a:t>§4</a:t>
            </a:r>
            <a:r>
              <a:rPr kumimoji="1" lang="ja-JP" altLang="en-US" dirty="0" smtClean="0"/>
              <a:t>  　</a:t>
            </a:r>
            <a:r>
              <a:rPr lang="ja-JP" altLang="en-US" dirty="0" smtClean="0"/>
              <a:t>特徴</a:t>
            </a:r>
            <a:r>
              <a:rPr lang="en-US" altLang="ja-JP" dirty="0"/>
              <a:t>2</a:t>
            </a:r>
            <a:br>
              <a:rPr lang="en-US" altLang="ja-JP" dirty="0"/>
            </a:br>
            <a:r>
              <a:rPr lang="en-US" altLang="ja-JP" dirty="0"/>
              <a:t>              </a:t>
            </a:r>
            <a:r>
              <a:rPr lang="ja-JP" altLang="en-US" dirty="0" smtClean="0">
                <a:solidFill>
                  <a:srgbClr val="7030A0"/>
                </a:solidFill>
              </a:rPr>
              <a:t>米軍</a:t>
            </a:r>
            <a:r>
              <a:rPr lang="ja-JP" altLang="en-US" dirty="0">
                <a:solidFill>
                  <a:srgbClr val="7030A0"/>
                </a:solidFill>
              </a:rPr>
              <a:t>との軍事的一体化－</a:t>
            </a:r>
            <a:r>
              <a:rPr lang="ja-JP" altLang="en-US" dirty="0" smtClean="0">
                <a:solidFill>
                  <a:srgbClr val="7030A0"/>
                </a:solidFill>
              </a:rPr>
              <a:t>その</a:t>
            </a:r>
            <a:r>
              <a:rPr lang="en-US" altLang="ja-JP" dirty="0" smtClean="0">
                <a:solidFill>
                  <a:srgbClr val="7030A0"/>
                </a:solidFill>
              </a:rPr>
              <a:t>2</a:t>
            </a:r>
            <a:r>
              <a:rPr lang="ja-JP" altLang="en-US" dirty="0" smtClean="0">
                <a:solidFill>
                  <a:srgbClr val="7030A0"/>
                </a:solidFill>
              </a:rPr>
              <a:t>－</a:t>
            </a:r>
            <a:endParaRPr kumimoji="1" lang="ja-JP" altLang="en-US" dirty="0"/>
          </a:p>
        </p:txBody>
      </p:sp>
      <p:sp>
        <p:nvSpPr>
          <p:cNvPr id="3" name="コンテンツ プレースホルダー 2"/>
          <p:cNvSpPr>
            <a:spLocks noGrp="1"/>
          </p:cNvSpPr>
          <p:nvPr>
            <p:ph idx="1"/>
          </p:nvPr>
        </p:nvSpPr>
        <p:spPr>
          <a:xfrm>
            <a:off x="696532" y="2301764"/>
            <a:ext cx="10515600" cy="4237148"/>
          </a:xfrm>
        </p:spPr>
        <p:txBody>
          <a:bodyPr>
            <a:normAutofit fontScale="25000" lnSpcReduction="20000"/>
          </a:bodyPr>
          <a:lstStyle/>
          <a:p>
            <a:pPr marL="0" indent="0">
              <a:buNone/>
            </a:pPr>
            <a:endParaRPr lang="ja-JP" altLang="en-US" sz="3200" dirty="0" smtClean="0"/>
          </a:p>
          <a:p>
            <a:pPr marL="0" indent="0">
              <a:buNone/>
            </a:pPr>
            <a:r>
              <a:rPr lang="en-US" altLang="ja-JP" sz="14400" dirty="0" smtClean="0">
                <a:solidFill>
                  <a:srgbClr val="0070C0"/>
                </a:solidFill>
              </a:rPr>
              <a:t>1999</a:t>
            </a:r>
            <a:r>
              <a:rPr lang="ja-JP" altLang="en-US" sz="14400" dirty="0" smtClean="0">
                <a:solidFill>
                  <a:srgbClr val="0070C0"/>
                </a:solidFill>
              </a:rPr>
              <a:t>年、周辺事態法成立</a:t>
            </a:r>
          </a:p>
          <a:p>
            <a:pPr marL="0" indent="0">
              <a:buNone/>
            </a:pPr>
            <a:r>
              <a:rPr lang="ja-JP" altLang="en-US" sz="7000" dirty="0" smtClean="0"/>
              <a:t>　　</a:t>
            </a:r>
            <a:r>
              <a:rPr lang="ja-JP" altLang="en-US" sz="12800" dirty="0" smtClean="0"/>
              <a:t>我が国</a:t>
            </a:r>
            <a:r>
              <a:rPr lang="ja-JP" altLang="en-US" sz="12800" dirty="0"/>
              <a:t>の安全が脅かされる事態が発生したとき</a:t>
            </a:r>
            <a:r>
              <a:rPr lang="ja-JP" altLang="en-US" sz="12800" dirty="0" smtClean="0"/>
              <a:t>、米軍</a:t>
            </a:r>
            <a:r>
              <a:rPr lang="ja-JP" altLang="en-US" sz="12800" dirty="0"/>
              <a:t>を</a:t>
            </a:r>
            <a:r>
              <a:rPr lang="ja-JP" altLang="en-US" sz="12800" dirty="0" smtClean="0"/>
              <a:t>後</a:t>
            </a:r>
          </a:p>
          <a:p>
            <a:pPr marL="0" indent="0">
              <a:buNone/>
            </a:pPr>
            <a:r>
              <a:rPr lang="ja-JP" altLang="en-US" sz="12800" dirty="0" smtClean="0"/>
              <a:t>　方</a:t>
            </a:r>
            <a:r>
              <a:rPr lang="ja-JP" altLang="en-US" sz="12800" dirty="0"/>
              <a:t>支援</a:t>
            </a:r>
            <a:r>
              <a:rPr lang="ja-JP" altLang="en-US" sz="12800" dirty="0" smtClean="0"/>
              <a:t>する</a:t>
            </a:r>
            <a:r>
              <a:rPr lang="ja-JP" altLang="en-US" sz="12800" dirty="0"/>
              <a:t>。</a:t>
            </a:r>
          </a:p>
          <a:p>
            <a:pPr marL="0" indent="0">
              <a:buNone/>
            </a:pPr>
            <a:r>
              <a:rPr lang="ja-JP" altLang="en-US" sz="12800" dirty="0" smtClean="0"/>
              <a:t>　　・「後方</a:t>
            </a:r>
            <a:r>
              <a:rPr lang="ja-JP" altLang="en-US" sz="12800" dirty="0"/>
              <a:t>」と</a:t>
            </a:r>
            <a:r>
              <a:rPr lang="ja-JP" altLang="en-US" sz="12800" dirty="0" smtClean="0"/>
              <a:t>は現在も将来も戦闘が行われない「後方地域」。</a:t>
            </a:r>
            <a:endParaRPr lang="ja-JP" altLang="en-US" sz="12800" dirty="0"/>
          </a:p>
          <a:p>
            <a:pPr marL="0" indent="0">
              <a:buNone/>
            </a:pPr>
            <a:r>
              <a:rPr lang="ja-JP" altLang="en-US" sz="12800" dirty="0"/>
              <a:t>　</a:t>
            </a:r>
            <a:r>
              <a:rPr lang="ja-JP" altLang="en-US" sz="12800" dirty="0" smtClean="0"/>
              <a:t>　・「</a:t>
            </a:r>
            <a:r>
              <a:rPr lang="ja-JP" altLang="en-US" sz="12800" dirty="0"/>
              <a:t>支援」の内容は</a:t>
            </a:r>
            <a:r>
              <a:rPr lang="ja-JP" altLang="en-US" sz="12800" dirty="0" smtClean="0"/>
              <a:t>、輸送、医療、捜索など。武器</a:t>
            </a:r>
            <a:r>
              <a:rPr lang="ja-JP" altLang="en-US" sz="12800" dirty="0"/>
              <a:t>弾薬</a:t>
            </a:r>
            <a:r>
              <a:rPr lang="ja-JP" altLang="en-US" sz="12800" dirty="0" smtClean="0"/>
              <a:t>の提</a:t>
            </a:r>
          </a:p>
          <a:p>
            <a:pPr marL="0" indent="0">
              <a:buNone/>
            </a:pPr>
            <a:r>
              <a:rPr lang="ja-JP" altLang="en-US" sz="12800" dirty="0" smtClean="0"/>
              <a:t>　　　供は禁止。</a:t>
            </a:r>
            <a:r>
              <a:rPr lang="ja-JP" altLang="en-US" sz="12800" dirty="0"/>
              <a:t>　</a:t>
            </a:r>
            <a:r>
              <a:rPr lang="ja-JP" altLang="en-US" sz="12800" dirty="0" smtClean="0"/>
              <a:t>　　</a:t>
            </a:r>
            <a:endParaRPr lang="ja-JP" altLang="en-US" sz="12800" dirty="0"/>
          </a:p>
          <a:p>
            <a:pPr marL="0" indent="0">
              <a:buNone/>
            </a:pPr>
            <a:r>
              <a:rPr kumimoji="1" lang="en-US" altLang="ja-JP" sz="12800" dirty="0" smtClean="0"/>
              <a:t>※</a:t>
            </a:r>
            <a:r>
              <a:rPr kumimoji="1" lang="ja-JP" altLang="en-US" sz="12800" dirty="0" smtClean="0"/>
              <a:t>周辺とは地理的概念ではないと、と言いつつ、実際は朝鮮</a:t>
            </a:r>
          </a:p>
          <a:p>
            <a:pPr marL="0" indent="0">
              <a:buNone/>
            </a:pPr>
            <a:r>
              <a:rPr lang="ja-JP" altLang="en-US" sz="12800" dirty="0"/>
              <a:t>　 </a:t>
            </a:r>
            <a:r>
              <a:rPr kumimoji="1" lang="ja-JP" altLang="en-US" sz="12800" dirty="0" smtClean="0"/>
              <a:t>半島有事を想定していた。</a:t>
            </a:r>
            <a:endParaRPr kumimoji="1" lang="ja-JP" altLang="en-US" sz="128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16</a:t>
            </a:fld>
            <a:endParaRPr kumimoji="1" lang="ja-JP" altLang="en-US"/>
          </a:p>
        </p:txBody>
      </p:sp>
    </p:spTree>
    <p:extLst>
      <p:ext uri="{BB962C8B-B14F-4D97-AF65-F5344CB8AC3E}">
        <p14:creationId xmlns:p14="http://schemas.microsoft.com/office/powerpoint/2010/main" val="30832956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60000"/>
              <a:lumOff val="40000"/>
            </a:schemeClr>
          </a:solidFill>
        </p:spPr>
        <p:txBody>
          <a:bodyPr/>
          <a:lstStyle/>
          <a:p>
            <a:r>
              <a:rPr lang="en-US" altLang="ja-JP" dirty="0" smtClean="0"/>
              <a:t>§4</a:t>
            </a:r>
            <a:r>
              <a:rPr lang="ja-JP" altLang="en-US" dirty="0" smtClean="0"/>
              <a:t>   特徴</a:t>
            </a:r>
            <a:r>
              <a:rPr lang="en-US" altLang="ja-JP" dirty="0"/>
              <a:t>2</a:t>
            </a:r>
            <a:br>
              <a:rPr lang="en-US" altLang="ja-JP" dirty="0"/>
            </a:br>
            <a:r>
              <a:rPr lang="en-US" altLang="ja-JP" dirty="0"/>
              <a:t>              </a:t>
            </a:r>
            <a:r>
              <a:rPr lang="ja-JP" altLang="en-US" dirty="0">
                <a:solidFill>
                  <a:srgbClr val="7030A0"/>
                </a:solidFill>
              </a:rPr>
              <a:t>米軍との軍事的一体化－</a:t>
            </a:r>
            <a:r>
              <a:rPr lang="ja-JP" altLang="en-US" dirty="0" smtClean="0">
                <a:solidFill>
                  <a:srgbClr val="7030A0"/>
                </a:solidFill>
              </a:rPr>
              <a:t>その</a:t>
            </a:r>
            <a:r>
              <a:rPr lang="en-US" altLang="ja-JP" dirty="0" smtClean="0">
                <a:solidFill>
                  <a:srgbClr val="7030A0"/>
                </a:solidFill>
              </a:rPr>
              <a:t>3</a:t>
            </a:r>
            <a:r>
              <a:rPr lang="ja-JP" altLang="en-US" dirty="0" smtClean="0">
                <a:solidFill>
                  <a:srgbClr val="7030A0"/>
                </a:solidFill>
              </a:rPr>
              <a:t>－</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　</a:t>
            </a:r>
            <a:endParaRPr lang="ja-JP" altLang="en-US" dirty="0" smtClean="0"/>
          </a:p>
          <a:p>
            <a:pPr marL="0" indent="0">
              <a:buNone/>
            </a:pPr>
            <a:r>
              <a:rPr lang="ja-JP" altLang="en-US" dirty="0"/>
              <a:t>　</a:t>
            </a:r>
            <a:r>
              <a:rPr lang="en-US" altLang="ja-JP" sz="4400" dirty="0"/>
              <a:t> </a:t>
            </a:r>
            <a:r>
              <a:rPr lang="en-US" altLang="ja-JP" sz="4400" dirty="0" smtClean="0"/>
              <a:t> </a:t>
            </a:r>
            <a:r>
              <a:rPr lang="en-US" altLang="ja-JP" sz="4400" dirty="0">
                <a:solidFill>
                  <a:srgbClr val="0070C0"/>
                </a:solidFill>
              </a:rPr>
              <a:t>2001</a:t>
            </a:r>
            <a:r>
              <a:rPr lang="ja-JP" altLang="en-US" sz="4400" dirty="0">
                <a:solidFill>
                  <a:srgbClr val="0070C0"/>
                </a:solidFill>
              </a:rPr>
              <a:t>年、アフガン戦争支援特別</a:t>
            </a:r>
            <a:r>
              <a:rPr lang="ja-JP" altLang="en-US" sz="4400" dirty="0" smtClean="0">
                <a:solidFill>
                  <a:srgbClr val="0070C0"/>
                </a:solidFill>
              </a:rPr>
              <a:t>措置法</a:t>
            </a:r>
          </a:p>
          <a:p>
            <a:pPr marL="0" indent="0">
              <a:buNone/>
            </a:pPr>
            <a:r>
              <a:rPr lang="ja-JP" altLang="en-US" dirty="0"/>
              <a:t> </a:t>
            </a:r>
            <a:r>
              <a:rPr lang="ja-JP" altLang="en-US" dirty="0" smtClean="0"/>
              <a:t>     ・</a:t>
            </a:r>
            <a:r>
              <a:rPr kumimoji="1" lang="ja-JP" altLang="en-US" sz="4400" dirty="0" smtClean="0"/>
              <a:t>インド洋の米艦船に海上給油活動を行う。</a:t>
            </a:r>
          </a:p>
          <a:p>
            <a:pPr marL="0" indent="0">
              <a:buNone/>
            </a:pPr>
            <a:r>
              <a:rPr lang="ja-JP" altLang="en-US" sz="4400" dirty="0"/>
              <a:t>　</a:t>
            </a:r>
            <a:r>
              <a:rPr lang="ja-JP" altLang="en-US" sz="4400" dirty="0" smtClean="0"/>
              <a:t>　この戦争が</a:t>
            </a:r>
            <a:r>
              <a:rPr kumimoji="1" lang="ja-JP" altLang="en-US" sz="4400" u="sng" dirty="0" smtClean="0"/>
              <a:t>国連安保理の決議</a:t>
            </a:r>
            <a:r>
              <a:rPr kumimoji="1" lang="ja-JP" altLang="en-US" sz="4400" dirty="0" smtClean="0"/>
              <a:t>に基づく</a:t>
            </a:r>
          </a:p>
          <a:p>
            <a:pPr marL="0" indent="0">
              <a:buNone/>
            </a:pPr>
            <a:r>
              <a:rPr lang="ja-JP" altLang="en-US" sz="4400" dirty="0"/>
              <a:t>　</a:t>
            </a:r>
            <a:r>
              <a:rPr lang="ja-JP" altLang="en-US" sz="4400" dirty="0" smtClean="0"/>
              <a:t>　</a:t>
            </a:r>
            <a:r>
              <a:rPr kumimoji="1" lang="ja-JP" altLang="en-US" sz="4400" dirty="0" smtClean="0"/>
              <a:t>対テロ戦争であることが支援の理由され</a:t>
            </a:r>
          </a:p>
          <a:p>
            <a:pPr marL="0" indent="0">
              <a:buNone/>
            </a:pPr>
            <a:r>
              <a:rPr lang="ja-JP" altLang="en-US" sz="4400" dirty="0"/>
              <a:t>　</a:t>
            </a:r>
            <a:r>
              <a:rPr lang="ja-JP" altLang="en-US" sz="4400" dirty="0" smtClean="0"/>
              <a:t>　</a:t>
            </a:r>
            <a:r>
              <a:rPr kumimoji="1" lang="ja-JP" altLang="en-US" sz="4400" dirty="0" smtClean="0"/>
              <a:t>た。</a:t>
            </a:r>
          </a:p>
          <a:p>
            <a:pPr marL="0" indent="0">
              <a:buNone/>
            </a:pPr>
            <a:r>
              <a:rPr lang="ja-JP" altLang="en-US" sz="3600" dirty="0"/>
              <a:t>　</a:t>
            </a:r>
            <a:r>
              <a:rPr lang="ja-JP" altLang="en-US" sz="3600" dirty="0" smtClean="0"/>
              <a:t>　　　　　　　　</a:t>
            </a:r>
            <a:endParaRPr kumimoji="1"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17</a:t>
            </a:fld>
            <a:endParaRPr kumimoji="1" lang="ja-JP" altLang="en-US"/>
          </a:p>
        </p:txBody>
      </p:sp>
    </p:spTree>
    <p:extLst>
      <p:ext uri="{BB962C8B-B14F-4D97-AF65-F5344CB8AC3E}">
        <p14:creationId xmlns:p14="http://schemas.microsoft.com/office/powerpoint/2010/main" val="1734462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60000"/>
              <a:lumOff val="40000"/>
            </a:schemeClr>
          </a:solidFill>
        </p:spPr>
        <p:txBody>
          <a:bodyPr/>
          <a:lstStyle/>
          <a:p>
            <a:r>
              <a:rPr kumimoji="1" lang="en-US" altLang="ja-JP" dirty="0" smtClean="0"/>
              <a:t> §4</a:t>
            </a:r>
            <a:r>
              <a:rPr kumimoji="1" lang="ja-JP" altLang="en-US" dirty="0" smtClean="0"/>
              <a:t>   </a:t>
            </a:r>
            <a:r>
              <a:rPr kumimoji="1" lang="ja-JP" altLang="en-US" sz="3600" dirty="0" smtClean="0"/>
              <a:t>特徴</a:t>
            </a:r>
            <a:r>
              <a:rPr kumimoji="1" lang="en-US" altLang="ja-JP" sz="3600" dirty="0" smtClean="0"/>
              <a:t>2</a:t>
            </a:r>
            <a:r>
              <a:rPr kumimoji="1" lang="en-US" altLang="ja-JP" dirty="0" smtClean="0"/>
              <a:t/>
            </a:r>
            <a:br>
              <a:rPr kumimoji="1" lang="en-US" altLang="ja-JP" dirty="0" smtClean="0"/>
            </a:br>
            <a:r>
              <a:rPr lang="en-US" altLang="ja-JP" dirty="0"/>
              <a:t> </a:t>
            </a:r>
            <a:r>
              <a:rPr lang="en-US" altLang="ja-JP" dirty="0" smtClean="0"/>
              <a:t>             </a:t>
            </a:r>
            <a:r>
              <a:rPr lang="ja-JP" altLang="en-US" dirty="0" smtClean="0">
                <a:solidFill>
                  <a:srgbClr val="7030A0"/>
                </a:solidFill>
              </a:rPr>
              <a:t>米軍との軍事的一体化－その</a:t>
            </a:r>
            <a:r>
              <a:rPr lang="en-US" altLang="ja-JP" dirty="0" smtClean="0">
                <a:solidFill>
                  <a:srgbClr val="7030A0"/>
                </a:solidFill>
              </a:rPr>
              <a:t>4</a:t>
            </a:r>
            <a:r>
              <a:rPr lang="ja-JP" altLang="en-US" dirty="0" smtClean="0">
                <a:solidFill>
                  <a:srgbClr val="7030A0"/>
                </a:solidFill>
              </a:rPr>
              <a:t>－</a:t>
            </a:r>
            <a:endParaRPr kumimoji="1" lang="ja-JP" altLang="en-US" dirty="0">
              <a:solidFill>
                <a:srgbClr val="7030A0"/>
              </a:solidFill>
            </a:endParaRPr>
          </a:p>
        </p:txBody>
      </p:sp>
      <p:sp>
        <p:nvSpPr>
          <p:cNvPr id="3" name="コンテンツ プレースホルダー 2"/>
          <p:cNvSpPr>
            <a:spLocks noGrp="1"/>
          </p:cNvSpPr>
          <p:nvPr>
            <p:ph idx="1"/>
          </p:nvPr>
        </p:nvSpPr>
        <p:spPr/>
        <p:txBody>
          <a:bodyPr>
            <a:normAutofit lnSpcReduction="10000"/>
          </a:bodyPr>
          <a:lstStyle/>
          <a:p>
            <a:pPr marL="0" indent="0">
              <a:buNone/>
            </a:pPr>
            <a:r>
              <a:rPr lang="en-US" altLang="ja-JP" dirty="0" smtClean="0"/>
              <a:t> </a:t>
            </a:r>
            <a:r>
              <a:rPr lang="en-US" altLang="ja-JP" sz="4400" dirty="0" smtClean="0">
                <a:solidFill>
                  <a:srgbClr val="0070C0"/>
                </a:solidFill>
              </a:rPr>
              <a:t>2003</a:t>
            </a:r>
            <a:r>
              <a:rPr lang="ja-JP" altLang="en-US" sz="4400" dirty="0" smtClean="0">
                <a:solidFill>
                  <a:srgbClr val="0070C0"/>
                </a:solidFill>
              </a:rPr>
              <a:t>年</a:t>
            </a:r>
            <a:r>
              <a:rPr lang="ja-JP" altLang="en-US" sz="4400" dirty="0">
                <a:solidFill>
                  <a:srgbClr val="0070C0"/>
                </a:solidFill>
              </a:rPr>
              <a:t>イラク</a:t>
            </a:r>
            <a:r>
              <a:rPr lang="ja-JP" altLang="en-US" sz="4400" dirty="0" smtClean="0">
                <a:solidFill>
                  <a:srgbClr val="0070C0"/>
                </a:solidFill>
              </a:rPr>
              <a:t>復興支援特措法</a:t>
            </a:r>
            <a:r>
              <a:rPr lang="en-US" altLang="ja-JP" sz="4400" dirty="0" smtClean="0">
                <a:solidFill>
                  <a:srgbClr val="0070C0"/>
                </a:solidFill>
              </a:rPr>
              <a:t>(1</a:t>
            </a:r>
            <a:r>
              <a:rPr lang="en-US" altLang="ja-JP" sz="4400" dirty="0">
                <a:solidFill>
                  <a:srgbClr val="0070C0"/>
                </a:solidFill>
              </a:rPr>
              <a:t>)</a:t>
            </a:r>
            <a:endParaRPr lang="ja-JP" altLang="en-US" sz="4400" dirty="0" smtClean="0">
              <a:solidFill>
                <a:srgbClr val="0070C0"/>
              </a:solidFill>
            </a:endParaRPr>
          </a:p>
          <a:p>
            <a:pPr marL="0" indent="0">
              <a:buNone/>
            </a:pPr>
            <a:r>
              <a:rPr lang="ja-JP" altLang="en-US" sz="3600" dirty="0" smtClean="0"/>
              <a:t>イラク</a:t>
            </a:r>
            <a:r>
              <a:rPr lang="ja-JP" altLang="en-US" sz="3600" dirty="0"/>
              <a:t>戦争は</a:t>
            </a:r>
            <a:r>
              <a:rPr lang="ja-JP" altLang="en-US" sz="3600" u="sng" dirty="0"/>
              <a:t>安保理の決議なし</a:t>
            </a:r>
            <a:r>
              <a:rPr lang="ja-JP" altLang="en-US" sz="3600" dirty="0"/>
              <a:t>で</a:t>
            </a:r>
            <a:r>
              <a:rPr lang="ja-JP" altLang="en-US" sz="3600" dirty="0" smtClean="0"/>
              <a:t>、有志連合軍</a:t>
            </a:r>
            <a:r>
              <a:rPr lang="ja-JP" altLang="en-US" sz="3600" dirty="0"/>
              <a:t>が</a:t>
            </a:r>
            <a:r>
              <a:rPr lang="ja-JP" altLang="en-US" sz="3600" dirty="0" err="1"/>
              <a:t>起</a:t>
            </a:r>
            <a:r>
              <a:rPr lang="ja-JP" altLang="en-US" sz="3600" dirty="0" err="1" smtClean="0"/>
              <a:t>こ</a:t>
            </a:r>
            <a:endParaRPr lang="ja-JP" altLang="en-US" sz="3600" dirty="0" smtClean="0"/>
          </a:p>
          <a:p>
            <a:pPr marL="0" indent="0">
              <a:buNone/>
            </a:pPr>
            <a:r>
              <a:rPr lang="ja-JP" altLang="en-US" sz="3600" dirty="0" smtClean="0"/>
              <a:t>した</a:t>
            </a:r>
            <a:r>
              <a:rPr lang="ja-JP" altLang="en-US" sz="3600" dirty="0"/>
              <a:t>侵略</a:t>
            </a:r>
            <a:r>
              <a:rPr lang="ja-JP" altLang="en-US" sz="3600" dirty="0" smtClean="0"/>
              <a:t>戦争だった。</a:t>
            </a:r>
            <a:endParaRPr lang="ja-JP" altLang="en-US" sz="3600" dirty="0"/>
          </a:p>
          <a:p>
            <a:pPr marL="0" indent="0">
              <a:buNone/>
            </a:pPr>
            <a:r>
              <a:rPr lang="en-US" altLang="ja-JP" sz="3600" dirty="0" smtClean="0"/>
              <a:t>※</a:t>
            </a:r>
            <a:r>
              <a:rPr lang="ja-JP" altLang="en-US" sz="3600" dirty="0" smtClean="0"/>
              <a:t>自衛隊の海外出動はこれまで安保理決議があり、</a:t>
            </a:r>
          </a:p>
          <a:p>
            <a:pPr marL="0" indent="0">
              <a:buNone/>
            </a:pPr>
            <a:r>
              <a:rPr lang="ja-JP" altLang="en-US" sz="3600" dirty="0"/>
              <a:t>　</a:t>
            </a:r>
            <a:r>
              <a:rPr lang="ja-JP" altLang="en-US" sz="3600" dirty="0" smtClean="0"/>
              <a:t>「国連」の国際平和維持活動に寄与するという建前</a:t>
            </a:r>
          </a:p>
          <a:p>
            <a:pPr marL="0" indent="0">
              <a:buNone/>
            </a:pPr>
            <a:r>
              <a:rPr lang="ja-JP" altLang="en-US" sz="3600" dirty="0"/>
              <a:t>　</a:t>
            </a:r>
            <a:r>
              <a:rPr lang="ja-JP" altLang="en-US" sz="3600" dirty="0" smtClean="0"/>
              <a:t>があった。しかし、</a:t>
            </a:r>
            <a:r>
              <a:rPr lang="en-US" altLang="ja-JP" sz="3600" dirty="0" smtClean="0"/>
              <a:t>04</a:t>
            </a:r>
            <a:r>
              <a:rPr lang="ja-JP" altLang="en-US" sz="3600" dirty="0" smtClean="0"/>
              <a:t>年のイラク復興支援は米軍へ</a:t>
            </a:r>
          </a:p>
          <a:p>
            <a:pPr marL="0" indent="0">
              <a:buNone/>
            </a:pPr>
            <a:r>
              <a:rPr lang="ja-JP" altLang="en-US" sz="3600" dirty="0"/>
              <a:t>　</a:t>
            </a:r>
            <a:r>
              <a:rPr lang="ja-JP" altLang="en-US" sz="3600" dirty="0" smtClean="0"/>
              <a:t>の協力が唯一の派遣理由だった。</a:t>
            </a:r>
            <a:endParaRPr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18</a:t>
            </a:fld>
            <a:endParaRPr kumimoji="1" lang="ja-JP" altLang="en-US"/>
          </a:p>
        </p:txBody>
      </p:sp>
    </p:spTree>
    <p:extLst>
      <p:ext uri="{BB962C8B-B14F-4D97-AF65-F5344CB8AC3E}">
        <p14:creationId xmlns:p14="http://schemas.microsoft.com/office/powerpoint/2010/main" val="33075789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4">
              <a:lumMod val="60000"/>
              <a:lumOff val="40000"/>
            </a:schemeClr>
          </a:solidFill>
        </p:spPr>
        <p:txBody>
          <a:bodyPr/>
          <a:lstStyle/>
          <a:p>
            <a:r>
              <a:rPr lang="en-US" altLang="ja-JP" dirty="0" smtClean="0"/>
              <a:t>§4</a:t>
            </a:r>
            <a:r>
              <a:rPr lang="ja-JP" altLang="en-US" dirty="0"/>
              <a:t>   </a:t>
            </a:r>
            <a:r>
              <a:rPr lang="ja-JP" altLang="en-US" dirty="0" smtClean="0"/>
              <a:t>　</a:t>
            </a:r>
            <a:r>
              <a:rPr lang="ja-JP" altLang="en-US" sz="3600" dirty="0" smtClean="0"/>
              <a:t>特徴</a:t>
            </a:r>
            <a:r>
              <a:rPr lang="en-US" altLang="ja-JP" sz="3600" dirty="0"/>
              <a:t>2</a:t>
            </a:r>
            <a:r>
              <a:rPr lang="en-US" altLang="ja-JP" dirty="0"/>
              <a:t/>
            </a:r>
            <a:br>
              <a:rPr lang="en-US" altLang="ja-JP" dirty="0"/>
            </a:br>
            <a:r>
              <a:rPr lang="en-US" altLang="ja-JP" dirty="0">
                <a:solidFill>
                  <a:srgbClr val="0070C0"/>
                </a:solidFill>
              </a:rPr>
              <a:t>              </a:t>
            </a:r>
            <a:r>
              <a:rPr lang="ja-JP" altLang="en-US" dirty="0">
                <a:solidFill>
                  <a:srgbClr val="7030A0"/>
                </a:solidFill>
              </a:rPr>
              <a:t>米軍との軍事的一体化－</a:t>
            </a:r>
            <a:r>
              <a:rPr lang="ja-JP" altLang="en-US" dirty="0" smtClean="0">
                <a:solidFill>
                  <a:srgbClr val="7030A0"/>
                </a:solidFill>
              </a:rPr>
              <a:t>その</a:t>
            </a:r>
            <a:r>
              <a:rPr lang="en-US" altLang="ja-JP" dirty="0" smtClean="0">
                <a:solidFill>
                  <a:srgbClr val="7030A0"/>
                </a:solidFill>
              </a:rPr>
              <a:t>4</a:t>
            </a:r>
            <a:r>
              <a:rPr lang="ja-JP" altLang="en-US" dirty="0" smtClean="0">
                <a:solidFill>
                  <a:srgbClr val="7030A0"/>
                </a:solidFill>
              </a:rPr>
              <a:t>－</a:t>
            </a:r>
            <a:endParaRPr kumimoji="1" lang="ja-JP" altLang="en-US" dirty="0">
              <a:solidFill>
                <a:srgbClr val="7030A0"/>
              </a:solidFill>
            </a:endParaRPr>
          </a:p>
        </p:txBody>
      </p:sp>
      <p:sp>
        <p:nvSpPr>
          <p:cNvPr id="3" name="コンテンツ プレースホルダー 2"/>
          <p:cNvSpPr>
            <a:spLocks noGrp="1"/>
          </p:cNvSpPr>
          <p:nvPr>
            <p:ph idx="1"/>
          </p:nvPr>
        </p:nvSpPr>
        <p:spPr>
          <a:xfrm>
            <a:off x="1044262" y="1957590"/>
            <a:ext cx="10515600" cy="4581322"/>
          </a:xfrm>
        </p:spPr>
        <p:txBody>
          <a:bodyPr>
            <a:normAutofit fontScale="25000" lnSpcReduction="20000"/>
          </a:bodyPr>
          <a:lstStyle/>
          <a:p>
            <a:pPr marL="0" indent="0">
              <a:buNone/>
            </a:pPr>
            <a:r>
              <a:rPr lang="ja-JP" altLang="en-US" sz="16000" dirty="0" smtClean="0">
                <a:solidFill>
                  <a:srgbClr val="0070C0"/>
                </a:solidFill>
              </a:rPr>
              <a:t>イラク復興支援特措法</a:t>
            </a:r>
            <a:r>
              <a:rPr lang="en-US" altLang="ja-JP" sz="16000" dirty="0" smtClean="0">
                <a:solidFill>
                  <a:srgbClr val="0070C0"/>
                </a:solidFill>
              </a:rPr>
              <a:t>(2</a:t>
            </a:r>
            <a:r>
              <a:rPr lang="en-US" altLang="ja-JP" sz="16000" dirty="0">
                <a:solidFill>
                  <a:srgbClr val="0070C0"/>
                </a:solidFill>
              </a:rPr>
              <a:t>)</a:t>
            </a:r>
            <a:endParaRPr lang="ja-JP" altLang="en-US" sz="16000" dirty="0" smtClean="0">
              <a:solidFill>
                <a:srgbClr val="0070C0"/>
              </a:solidFill>
            </a:endParaRPr>
          </a:p>
          <a:p>
            <a:pPr marL="0" indent="0">
              <a:buNone/>
            </a:pPr>
            <a:r>
              <a:rPr lang="ja-JP" altLang="en-US" sz="3000" dirty="0" smtClean="0"/>
              <a:t>　</a:t>
            </a:r>
            <a:r>
              <a:rPr lang="ja-JP" altLang="en-US" sz="12800" dirty="0" smtClean="0"/>
              <a:t>日本は地上</a:t>
            </a:r>
            <a:r>
              <a:rPr lang="ja-JP" altLang="en-US" sz="12800" dirty="0"/>
              <a:t>部隊を</a:t>
            </a:r>
            <a:r>
              <a:rPr lang="ja-JP" altLang="en-US" sz="12800" dirty="0" smtClean="0"/>
              <a:t>派遣。人道復興支援を名とした。</a:t>
            </a:r>
            <a:endParaRPr lang="en-US" altLang="ja-JP" sz="12800" dirty="0" smtClean="0"/>
          </a:p>
          <a:p>
            <a:pPr marL="0" indent="0">
              <a:buNone/>
            </a:pPr>
            <a:r>
              <a:rPr lang="ja-JP" altLang="en-US" sz="14400" dirty="0" smtClean="0">
                <a:solidFill>
                  <a:srgbClr val="FF0000"/>
                </a:solidFill>
              </a:rPr>
              <a:t>？</a:t>
            </a:r>
            <a:r>
              <a:rPr lang="ja-JP" altLang="en-US" sz="14400" dirty="0" smtClean="0">
                <a:solidFill>
                  <a:srgbClr val="FF0000"/>
                </a:solidFill>
              </a:rPr>
              <a:t>イラク</a:t>
            </a:r>
            <a:r>
              <a:rPr kumimoji="1" lang="ja-JP" altLang="en-US" sz="14400" dirty="0" smtClean="0">
                <a:solidFill>
                  <a:srgbClr val="FF0000"/>
                </a:solidFill>
              </a:rPr>
              <a:t>への地上部隊の派遣は、憲法</a:t>
            </a:r>
            <a:r>
              <a:rPr lang="ja-JP" altLang="en-US" sz="14400" dirty="0" smtClean="0">
                <a:solidFill>
                  <a:srgbClr val="FF0000"/>
                </a:solidFill>
              </a:rPr>
              <a:t>に</a:t>
            </a:r>
            <a:r>
              <a:rPr lang="ja-JP" altLang="en-US" sz="14400" dirty="0">
                <a:solidFill>
                  <a:srgbClr val="FF0000"/>
                </a:solidFill>
              </a:rPr>
              <a:t>反</a:t>
            </a:r>
            <a:r>
              <a:rPr lang="ja-JP" altLang="en-US" sz="14400" dirty="0" smtClean="0">
                <a:solidFill>
                  <a:srgbClr val="FF0000"/>
                </a:solidFill>
              </a:rPr>
              <a:t>しないか。</a:t>
            </a:r>
            <a:endParaRPr kumimoji="1" lang="ja-JP" altLang="en-US" sz="14400" dirty="0" smtClean="0">
              <a:solidFill>
                <a:srgbClr val="FF0000"/>
              </a:solidFill>
            </a:endParaRPr>
          </a:p>
          <a:p>
            <a:pPr marL="0" indent="0">
              <a:buNone/>
            </a:pPr>
            <a:r>
              <a:rPr lang="ja-JP" altLang="en-US" sz="12800" dirty="0" smtClean="0"/>
              <a:t>政府説明➡サマーワ</a:t>
            </a:r>
            <a:r>
              <a:rPr lang="ja-JP" altLang="en-US" sz="12800" dirty="0"/>
              <a:t>は戦闘地域では</a:t>
            </a:r>
            <a:r>
              <a:rPr lang="ja-JP" altLang="en-US" sz="12800" dirty="0" smtClean="0"/>
              <a:t>ないので、</a:t>
            </a:r>
            <a:endParaRPr lang="ja-JP" altLang="en-US" sz="12800" dirty="0"/>
          </a:p>
          <a:p>
            <a:pPr marL="0" indent="0">
              <a:buNone/>
            </a:pPr>
            <a:r>
              <a:rPr kumimoji="1" lang="ja-JP" altLang="en-US" sz="12800" dirty="0" smtClean="0"/>
              <a:t>　　　　　　　</a:t>
            </a:r>
            <a:r>
              <a:rPr kumimoji="1" lang="ja-JP" altLang="en-US" sz="12800" dirty="0" smtClean="0"/>
              <a:t> 他国</a:t>
            </a:r>
            <a:r>
              <a:rPr kumimoji="1" lang="ja-JP" altLang="en-US" sz="12800" dirty="0" smtClean="0"/>
              <a:t>の「武力行使と一体となった活動」ではない。</a:t>
            </a:r>
          </a:p>
          <a:p>
            <a:pPr marL="0" indent="0">
              <a:buNone/>
            </a:pPr>
            <a:r>
              <a:rPr lang="ja-JP" altLang="en-US" sz="12800" dirty="0"/>
              <a:t>　</a:t>
            </a:r>
            <a:r>
              <a:rPr lang="ja-JP" altLang="en-US" sz="12800" dirty="0" smtClean="0"/>
              <a:t>　　　　　　</a:t>
            </a:r>
            <a:r>
              <a:rPr lang="ja-JP" altLang="en-US" sz="12800" dirty="0" smtClean="0"/>
              <a:t> </a:t>
            </a:r>
            <a:r>
              <a:rPr kumimoji="1" lang="ja-JP" altLang="en-US" sz="12800" dirty="0" smtClean="0"/>
              <a:t>よって</a:t>
            </a:r>
            <a:r>
              <a:rPr kumimoji="1" lang="ja-JP" altLang="en-US" sz="12800" dirty="0" smtClean="0"/>
              <a:t>、</a:t>
            </a:r>
            <a:r>
              <a:rPr kumimoji="1" lang="en-US" altLang="ja-JP" sz="12800" dirty="0" smtClean="0"/>
              <a:t>9</a:t>
            </a:r>
            <a:r>
              <a:rPr kumimoji="1" lang="ja-JP" altLang="en-US" sz="12800" dirty="0" smtClean="0"/>
              <a:t>条</a:t>
            </a:r>
            <a:r>
              <a:rPr kumimoji="1" lang="en-US" altLang="ja-JP" sz="12800" dirty="0" smtClean="0"/>
              <a:t>1</a:t>
            </a:r>
            <a:r>
              <a:rPr kumimoji="1" lang="ja-JP" altLang="en-US" sz="12800" dirty="0" smtClean="0"/>
              <a:t>項に違反しない。</a:t>
            </a:r>
            <a:r>
              <a:rPr kumimoji="1" lang="ja-JP" altLang="en-US" sz="9800" dirty="0" smtClean="0"/>
              <a:t>　　　　　　　　　　　</a:t>
            </a:r>
            <a:endParaRPr kumimoji="1" lang="ja-JP" altLang="en-US" sz="9800" dirty="0"/>
          </a:p>
          <a:p>
            <a:pPr marL="0" indent="0">
              <a:buNone/>
            </a:pPr>
            <a:r>
              <a:rPr lang="en-US" altLang="ja-JP" sz="12800" dirty="0" smtClean="0"/>
              <a:t>※</a:t>
            </a:r>
            <a:r>
              <a:rPr lang="ja-JP" altLang="en-US" sz="14400" dirty="0" smtClean="0"/>
              <a:t>日本の領域外で、他国軍の</a:t>
            </a:r>
            <a:r>
              <a:rPr lang="ja-JP" altLang="en-US" sz="14400" u="sng" dirty="0" smtClean="0"/>
              <a:t>「武力行使と一体と</a:t>
            </a:r>
            <a:r>
              <a:rPr lang="ja-JP" altLang="en-US" sz="14400" u="sng" dirty="0" err="1" smtClean="0"/>
              <a:t>なっ</a:t>
            </a:r>
            <a:endParaRPr lang="ja-JP" altLang="en-US" sz="14400" u="sng" dirty="0" smtClean="0"/>
          </a:p>
          <a:p>
            <a:pPr marL="0" indent="0">
              <a:buNone/>
            </a:pPr>
            <a:r>
              <a:rPr lang="ja-JP" altLang="en-US" sz="14400" u="sng" dirty="0"/>
              <a:t>　</a:t>
            </a:r>
            <a:r>
              <a:rPr lang="ja-JP" altLang="en-US" sz="14400" u="sng" dirty="0" smtClean="0"/>
              <a:t> </a:t>
            </a:r>
            <a:r>
              <a:rPr lang="ja-JP" altLang="en-US" sz="14400" u="sng" dirty="0" err="1" smtClean="0"/>
              <a:t>た</a:t>
            </a:r>
            <a:r>
              <a:rPr lang="ja-JP" altLang="en-US" sz="14400" u="sng" dirty="0" smtClean="0"/>
              <a:t>活動</a:t>
            </a:r>
            <a:r>
              <a:rPr lang="ja-JP" altLang="en-US" sz="14400" u="sng" dirty="0" smtClean="0"/>
              <a:t>」</a:t>
            </a:r>
            <a:r>
              <a:rPr lang="ja-JP" altLang="en-US" sz="14400" dirty="0" smtClean="0"/>
              <a:t>は、</a:t>
            </a:r>
            <a:r>
              <a:rPr lang="en-US" altLang="ja-JP" sz="14400" dirty="0" smtClean="0"/>
              <a:t>9</a:t>
            </a:r>
            <a:r>
              <a:rPr lang="ja-JP" altLang="en-US" sz="14400" dirty="0" smtClean="0"/>
              <a:t>条</a:t>
            </a:r>
            <a:r>
              <a:rPr lang="en-US" altLang="ja-JP" sz="14400" dirty="0" smtClean="0"/>
              <a:t>1</a:t>
            </a:r>
            <a:r>
              <a:rPr lang="ja-JP" altLang="en-US" sz="14400" dirty="0" smtClean="0"/>
              <a:t>項の「武力の行使」と同視され</a:t>
            </a:r>
            <a:r>
              <a:rPr lang="ja-JP" altLang="en-US" sz="14400" dirty="0" smtClean="0"/>
              <a:t>許</a:t>
            </a:r>
            <a:endParaRPr lang="en-US" altLang="ja-JP" sz="14400" dirty="0" smtClean="0"/>
          </a:p>
          <a:p>
            <a:pPr marL="0" indent="0">
              <a:buNone/>
            </a:pPr>
            <a:r>
              <a:rPr lang="en-US" altLang="ja-JP" sz="14400" dirty="0"/>
              <a:t> </a:t>
            </a:r>
            <a:r>
              <a:rPr lang="en-US" altLang="ja-JP" sz="14400" dirty="0" smtClean="0"/>
              <a:t>  </a:t>
            </a:r>
            <a:r>
              <a:rPr lang="ja-JP" altLang="en-US" sz="14400" dirty="0" smtClean="0"/>
              <a:t>されない</a:t>
            </a:r>
            <a:r>
              <a:rPr lang="ja-JP" altLang="en-US" sz="14400" dirty="0" smtClean="0"/>
              <a:t>。</a:t>
            </a:r>
            <a:endParaRPr kumimoji="1" lang="ja-JP" altLang="en-US" sz="144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19</a:t>
            </a:fld>
            <a:endParaRPr kumimoji="1" lang="ja-JP" altLang="en-US"/>
          </a:p>
        </p:txBody>
      </p:sp>
    </p:spTree>
    <p:extLst>
      <p:ext uri="{BB962C8B-B14F-4D97-AF65-F5344CB8AC3E}">
        <p14:creationId xmlns:p14="http://schemas.microsoft.com/office/powerpoint/2010/main" val="3497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395211" y="785611"/>
            <a:ext cx="9144000" cy="1223493"/>
          </a:xfrm>
          <a:solidFill>
            <a:srgbClr val="00B050"/>
          </a:solidFill>
        </p:spPr>
        <p:txBody>
          <a:bodyPr>
            <a:normAutofit fontScale="90000"/>
          </a:bodyPr>
          <a:lstStyle/>
          <a:p>
            <a:pPr algn="l"/>
            <a:r>
              <a:rPr kumimoji="1" lang="en-US" altLang="ja-JP" b="1" dirty="0" smtClean="0">
                <a:solidFill>
                  <a:srgbClr val="FFC000"/>
                </a:solidFill>
              </a:rPr>
              <a:t>§1</a:t>
            </a:r>
            <a:r>
              <a:rPr kumimoji="1" lang="ja-JP" altLang="en-US" dirty="0" smtClean="0">
                <a:solidFill>
                  <a:srgbClr val="FFC000"/>
                </a:solidFill>
              </a:rPr>
              <a:t>　</a:t>
            </a:r>
            <a:r>
              <a:rPr kumimoji="1" lang="ja-JP" altLang="en-US" b="1" dirty="0" smtClean="0">
                <a:solidFill>
                  <a:srgbClr val="FFC000"/>
                </a:solidFill>
              </a:rPr>
              <a:t>九条加憲とは何か</a:t>
            </a:r>
            <a:r>
              <a:rPr kumimoji="1" lang="en-US" altLang="ja-JP" b="1" dirty="0" smtClean="0">
                <a:solidFill>
                  <a:srgbClr val="FFC000"/>
                </a:solidFill>
              </a:rPr>
              <a:t>―1―</a:t>
            </a:r>
            <a:endParaRPr kumimoji="1" lang="ja-JP" altLang="en-US" b="1" dirty="0">
              <a:solidFill>
                <a:srgbClr val="FFC000"/>
              </a:solidFill>
            </a:endParaRPr>
          </a:p>
        </p:txBody>
      </p:sp>
      <p:sp>
        <p:nvSpPr>
          <p:cNvPr id="3" name="サブタイトル 2"/>
          <p:cNvSpPr>
            <a:spLocks noGrp="1"/>
          </p:cNvSpPr>
          <p:nvPr>
            <p:ph type="subTitle" idx="1"/>
          </p:nvPr>
        </p:nvSpPr>
        <p:spPr>
          <a:xfrm>
            <a:off x="1395211" y="2331076"/>
            <a:ext cx="9144000" cy="3541690"/>
          </a:xfrm>
          <a:prstGeom prst="rect">
            <a:avLst/>
          </a:prstGeom>
        </p:spPr>
        <p:txBody>
          <a:bodyPr>
            <a:normAutofit fontScale="55000" lnSpcReduction="20000"/>
          </a:bodyPr>
          <a:lstStyle/>
          <a:p>
            <a:pPr algn="l"/>
            <a:r>
              <a:rPr lang="en-US" altLang="ja-JP" sz="5100" dirty="0" smtClean="0"/>
              <a:t>A  </a:t>
            </a:r>
            <a:r>
              <a:rPr kumimoji="1" lang="ja-JP" altLang="en-US" sz="5800" dirty="0" smtClean="0"/>
              <a:t>現在の憲法九条の第一項、第二項の次に、第三</a:t>
            </a:r>
          </a:p>
          <a:p>
            <a:pPr algn="l"/>
            <a:r>
              <a:rPr lang="ja-JP" altLang="en-US" sz="5800" dirty="0"/>
              <a:t>　 </a:t>
            </a:r>
            <a:r>
              <a:rPr kumimoji="1" lang="ja-JP" altLang="en-US" sz="5800" dirty="0" smtClean="0"/>
              <a:t>項を加える。</a:t>
            </a:r>
            <a:r>
              <a:rPr lang="ja-JP" altLang="en-US" sz="5800" dirty="0" smtClean="0"/>
              <a:t>そこに、以下の文を書き込む。</a:t>
            </a:r>
          </a:p>
          <a:p>
            <a:pPr algn="l"/>
            <a:r>
              <a:rPr lang="ja-JP" altLang="en-US" sz="5100" dirty="0" smtClean="0"/>
              <a:t>　　</a:t>
            </a:r>
            <a:r>
              <a:rPr lang="ja-JP" altLang="en-US" sz="5800" dirty="0" smtClean="0">
                <a:solidFill>
                  <a:srgbClr val="FF0000"/>
                </a:solidFill>
              </a:rPr>
              <a:t>自衛ための実力</a:t>
            </a:r>
            <a:r>
              <a:rPr lang="en-US" altLang="ja-JP" sz="5800" dirty="0" smtClean="0">
                <a:solidFill>
                  <a:srgbClr val="FF0000"/>
                </a:solidFill>
              </a:rPr>
              <a:t>(</a:t>
            </a:r>
            <a:r>
              <a:rPr lang="ja-JP" altLang="en-US" sz="5800" dirty="0" smtClean="0">
                <a:solidFill>
                  <a:srgbClr val="FF0000"/>
                </a:solidFill>
              </a:rPr>
              <a:t>あるいは自衛隊</a:t>
            </a:r>
            <a:r>
              <a:rPr lang="en-US" altLang="ja-JP" sz="5800" dirty="0" smtClean="0">
                <a:solidFill>
                  <a:srgbClr val="FF0000"/>
                </a:solidFill>
              </a:rPr>
              <a:t>)</a:t>
            </a:r>
            <a:r>
              <a:rPr lang="ja-JP" altLang="en-US" sz="5800" dirty="0" smtClean="0">
                <a:solidFill>
                  <a:srgbClr val="FF0000"/>
                </a:solidFill>
              </a:rPr>
              <a:t>を保持できる</a:t>
            </a:r>
          </a:p>
          <a:p>
            <a:endParaRPr lang="ja-JP" altLang="en-US" sz="5100" dirty="0" smtClean="0"/>
          </a:p>
          <a:p>
            <a:pPr algn="l"/>
            <a:r>
              <a:rPr lang="en-US" altLang="ja-JP" sz="5800" dirty="0" smtClean="0"/>
              <a:t>B  </a:t>
            </a:r>
            <a:r>
              <a:rPr lang="ja-JP" altLang="en-US" sz="5800" dirty="0" smtClean="0"/>
              <a:t>九条の</a:t>
            </a:r>
            <a:r>
              <a:rPr lang="en-US" altLang="ja-JP" sz="5800" dirty="0" smtClean="0"/>
              <a:t>2</a:t>
            </a:r>
            <a:r>
              <a:rPr lang="ja-JP" altLang="en-US" sz="5800" dirty="0" smtClean="0"/>
              <a:t>という別の条文を設ける。そこに以下の文</a:t>
            </a:r>
            <a:endParaRPr lang="en-US" altLang="ja-JP" sz="5800" dirty="0" smtClean="0"/>
          </a:p>
          <a:p>
            <a:pPr algn="l"/>
            <a:r>
              <a:rPr lang="en-US" altLang="ja-JP" sz="5800" dirty="0"/>
              <a:t> </a:t>
            </a:r>
            <a:r>
              <a:rPr lang="en-US" altLang="ja-JP" sz="5800" dirty="0" smtClean="0"/>
              <a:t>    </a:t>
            </a:r>
            <a:r>
              <a:rPr lang="ja-JP" altLang="en-US" sz="5800" dirty="0" smtClean="0"/>
              <a:t>を書き込む。</a:t>
            </a:r>
          </a:p>
          <a:p>
            <a:pPr algn="l"/>
            <a:r>
              <a:rPr lang="ja-JP" altLang="en-US" sz="5100" dirty="0"/>
              <a:t>　</a:t>
            </a:r>
            <a:r>
              <a:rPr lang="ja-JP" altLang="en-US" sz="5100" dirty="0" smtClean="0"/>
              <a:t>　</a:t>
            </a:r>
            <a:r>
              <a:rPr lang="ja-JP" altLang="en-US" sz="5800" dirty="0" smtClean="0">
                <a:solidFill>
                  <a:srgbClr val="FF0000"/>
                </a:solidFill>
              </a:rPr>
              <a:t>自衛のための実力</a:t>
            </a:r>
            <a:r>
              <a:rPr lang="en-US" altLang="ja-JP" sz="5800" dirty="0" smtClean="0">
                <a:solidFill>
                  <a:srgbClr val="FF0000"/>
                </a:solidFill>
              </a:rPr>
              <a:t>(</a:t>
            </a:r>
            <a:r>
              <a:rPr lang="ja-JP" altLang="en-US" sz="5800" dirty="0" smtClean="0">
                <a:solidFill>
                  <a:srgbClr val="FF0000"/>
                </a:solidFill>
              </a:rPr>
              <a:t>あるいは自衛隊</a:t>
            </a:r>
            <a:r>
              <a:rPr lang="en-US" altLang="ja-JP" sz="5800" dirty="0" smtClean="0">
                <a:solidFill>
                  <a:srgbClr val="FF0000"/>
                </a:solidFill>
              </a:rPr>
              <a:t>)</a:t>
            </a:r>
            <a:r>
              <a:rPr lang="ja-JP" altLang="en-US" sz="5800" dirty="0" smtClean="0">
                <a:solidFill>
                  <a:srgbClr val="FF0000"/>
                </a:solidFill>
              </a:rPr>
              <a:t>を保持できる</a:t>
            </a:r>
          </a:p>
          <a:p>
            <a:endParaRPr kumimoji="1" lang="ja-JP" altLang="en-US" dirty="0"/>
          </a:p>
          <a:p>
            <a:endParaRPr kumimoji="1" lang="ja-JP" altLang="en-US" dirty="0"/>
          </a:p>
        </p:txBody>
      </p:sp>
      <p:sp>
        <p:nvSpPr>
          <p:cNvPr id="6" name="スライド番号プレースホルダー 5"/>
          <p:cNvSpPr>
            <a:spLocks noGrp="1"/>
          </p:cNvSpPr>
          <p:nvPr>
            <p:ph type="sldNum" sz="quarter" idx="12"/>
          </p:nvPr>
        </p:nvSpPr>
        <p:spPr/>
        <p:txBody>
          <a:bodyPr/>
          <a:lstStyle/>
          <a:p>
            <a:fld id="{A7C1C3AF-5823-4CCD-AF09-2BC7B6C75D45}" type="slidenum">
              <a:rPr kumimoji="1" lang="ja-JP" altLang="en-US" smtClean="0"/>
              <a:t>2</a:t>
            </a:fld>
            <a:endParaRPr kumimoji="1" lang="ja-JP" altLang="en-US"/>
          </a:p>
        </p:txBody>
      </p:sp>
    </p:spTree>
    <p:extLst>
      <p:ext uri="{BB962C8B-B14F-4D97-AF65-F5344CB8AC3E}">
        <p14:creationId xmlns:p14="http://schemas.microsoft.com/office/powerpoint/2010/main" val="15099762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　　　</a:t>
            </a:r>
            <a:r>
              <a:rPr kumimoji="1" lang="en-US" altLang="ja-JP" b="1" dirty="0" smtClean="0"/>
              <a:t>§5</a:t>
            </a:r>
            <a:r>
              <a:rPr kumimoji="1" lang="ja-JP" altLang="en-US" b="1" dirty="0" smtClean="0"/>
              <a:t>　　</a:t>
            </a:r>
            <a:r>
              <a:rPr lang="ja-JP" altLang="en-US" b="1" dirty="0" smtClean="0"/>
              <a:t>安保法の新展開－</a:t>
            </a:r>
            <a:r>
              <a:rPr lang="en-US" altLang="ja-JP" b="1" dirty="0" smtClean="0"/>
              <a:t>1</a:t>
            </a:r>
            <a:r>
              <a:rPr lang="ja-JP" altLang="en-US" b="1" dirty="0" smtClean="0"/>
              <a:t>－</a:t>
            </a:r>
            <a:endParaRPr kumimoji="1" lang="ja-JP" altLang="en-US" b="1"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4000" dirty="0" smtClean="0"/>
              <a:t>①</a:t>
            </a:r>
            <a:r>
              <a:rPr kumimoji="1" lang="en-US" altLang="ja-JP" sz="4000" dirty="0" smtClean="0"/>
              <a:t>2015</a:t>
            </a:r>
            <a:r>
              <a:rPr kumimoji="1" lang="ja-JP" altLang="en-US" sz="4000" dirty="0" smtClean="0"/>
              <a:t>年</a:t>
            </a:r>
            <a:r>
              <a:rPr kumimoji="1" lang="en-US" altLang="ja-JP" sz="4000" dirty="0" smtClean="0"/>
              <a:t>4/27   </a:t>
            </a:r>
            <a:r>
              <a:rPr kumimoji="1" lang="ja-JP" altLang="en-US" sz="4000" dirty="0" smtClean="0"/>
              <a:t>ガイドライン改定</a:t>
            </a:r>
          </a:p>
          <a:p>
            <a:pPr marL="0" indent="0">
              <a:buNone/>
            </a:pPr>
            <a:r>
              <a:rPr lang="ja-JP" altLang="en-US" sz="4000" dirty="0" smtClean="0"/>
              <a:t>　</a:t>
            </a:r>
            <a:r>
              <a:rPr lang="ja-JP" altLang="en-US" sz="4000" dirty="0"/>
              <a:t>　</a:t>
            </a:r>
            <a:r>
              <a:rPr lang="ja-JP" altLang="en-US" sz="4000" dirty="0" smtClean="0"/>
              <a:t>・日米の</a:t>
            </a:r>
            <a:r>
              <a:rPr lang="ja-JP" altLang="en-US" sz="4000" u="sng" dirty="0" smtClean="0"/>
              <a:t>グローバル</a:t>
            </a:r>
            <a:r>
              <a:rPr lang="ja-JP" altLang="en-US" sz="4000" dirty="0" smtClean="0"/>
              <a:t>な軍事的協力を謳う。</a:t>
            </a:r>
            <a:endParaRPr lang="en-US" altLang="ja-JP" sz="4000" dirty="0" smtClean="0"/>
          </a:p>
          <a:p>
            <a:pPr marL="0" indent="0">
              <a:buNone/>
            </a:pPr>
            <a:r>
              <a:rPr lang="en-US" altLang="ja-JP" sz="4000" dirty="0"/>
              <a:t> </a:t>
            </a:r>
            <a:r>
              <a:rPr lang="en-US" altLang="ja-JP" sz="4000" dirty="0" smtClean="0"/>
              <a:t>           (</a:t>
            </a:r>
            <a:r>
              <a:rPr lang="ja-JP" altLang="en-US" sz="4000" dirty="0" smtClean="0"/>
              <a:t>アジア・太平洋地域を越えた世界大</a:t>
            </a:r>
            <a:r>
              <a:rPr lang="en-US" altLang="ja-JP" sz="4000" dirty="0" smtClean="0"/>
              <a:t>)</a:t>
            </a:r>
            <a:r>
              <a:rPr lang="ja-JP" altLang="en-US" sz="4000" dirty="0"/>
              <a:t>　</a:t>
            </a:r>
            <a:endParaRPr lang="ja-JP" altLang="en-US" sz="4000" dirty="0" smtClean="0"/>
          </a:p>
          <a:p>
            <a:pPr marL="0" indent="0">
              <a:buNone/>
            </a:pPr>
            <a:r>
              <a:rPr lang="ja-JP" altLang="en-US" sz="4000" dirty="0" smtClean="0"/>
              <a:t>　　・日本に集団的自衛権の行使を求める。</a:t>
            </a:r>
          </a:p>
          <a:p>
            <a:pPr marL="0" indent="0">
              <a:buNone/>
            </a:pPr>
            <a:endParaRPr kumimoji="1" lang="ja-JP" altLang="en-US" sz="4000" dirty="0"/>
          </a:p>
          <a:p>
            <a:pPr marL="0" indent="0">
              <a:buNone/>
            </a:pPr>
            <a:r>
              <a:rPr lang="ja-JP" altLang="en-US" sz="4000" dirty="0" smtClean="0"/>
              <a:t>②</a:t>
            </a:r>
            <a:r>
              <a:rPr lang="en-US" altLang="ja-JP" sz="4000" dirty="0" smtClean="0"/>
              <a:t>2015</a:t>
            </a:r>
            <a:r>
              <a:rPr lang="ja-JP" altLang="en-US" sz="4000" dirty="0" smtClean="0"/>
              <a:t>年</a:t>
            </a:r>
            <a:r>
              <a:rPr lang="en-US" altLang="ja-JP" sz="4000" dirty="0" smtClean="0"/>
              <a:t>9/19</a:t>
            </a:r>
            <a:r>
              <a:rPr lang="ja-JP" altLang="en-US" sz="4000" dirty="0" smtClean="0"/>
              <a:t>　戦争法強行採決</a:t>
            </a:r>
            <a:endParaRPr kumimoji="1" lang="ja-JP" altLang="en-US" sz="40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20</a:t>
            </a:fld>
            <a:endParaRPr kumimoji="1" lang="ja-JP" altLang="en-US"/>
          </a:p>
        </p:txBody>
      </p:sp>
    </p:spTree>
    <p:extLst>
      <p:ext uri="{BB962C8B-B14F-4D97-AF65-F5344CB8AC3E}">
        <p14:creationId xmlns:p14="http://schemas.microsoft.com/office/powerpoint/2010/main" val="2318527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　</a:t>
            </a:r>
            <a:r>
              <a:rPr kumimoji="1" lang="en-US" altLang="ja-JP" dirty="0" smtClean="0"/>
              <a:t>§5</a:t>
            </a:r>
            <a:r>
              <a:rPr kumimoji="1" lang="ja-JP" altLang="en-US" dirty="0" smtClean="0"/>
              <a:t>　　　安保法の新展開</a:t>
            </a:r>
            <a:r>
              <a:rPr kumimoji="1" lang="ja-JP" altLang="en-US" dirty="0" err="1" smtClean="0"/>
              <a:t>ー</a:t>
            </a:r>
            <a:r>
              <a:rPr kumimoji="1" lang="en-US" altLang="ja-JP" dirty="0" smtClean="0"/>
              <a:t>2</a:t>
            </a:r>
            <a:r>
              <a:rPr kumimoji="1" lang="ja-JP" altLang="en-US" dirty="0" err="1" smtClean="0"/>
              <a:t>ー</a:t>
            </a:r>
            <a:r>
              <a:rPr kumimoji="1" lang="ja-JP" altLang="en-US" dirty="0" smtClean="0"/>
              <a:t/>
            </a:r>
            <a:br>
              <a:rPr kumimoji="1" lang="ja-JP" altLang="en-US" dirty="0" smtClean="0"/>
            </a:br>
            <a:r>
              <a:rPr kumimoji="1" lang="ja-JP" altLang="en-US" dirty="0" smtClean="0"/>
              <a:t>　　　　　  </a:t>
            </a:r>
            <a:r>
              <a:rPr kumimoji="1" lang="ja-JP" altLang="en-US" dirty="0" smtClean="0">
                <a:solidFill>
                  <a:srgbClr val="7030A0"/>
                </a:solidFill>
              </a:rPr>
              <a:t>戦争法と九条の制約</a:t>
            </a:r>
            <a:r>
              <a:rPr kumimoji="1" lang="en-US" altLang="ja-JP" dirty="0" smtClean="0">
                <a:solidFill>
                  <a:srgbClr val="7030A0"/>
                </a:solidFill>
              </a:rPr>
              <a:t>(1)</a:t>
            </a:r>
            <a:endParaRPr kumimoji="1" lang="ja-JP" altLang="en-US" dirty="0">
              <a:solidFill>
                <a:srgbClr val="7030A0"/>
              </a:solidFill>
            </a:endParaRPr>
          </a:p>
        </p:txBody>
      </p:sp>
      <p:sp>
        <p:nvSpPr>
          <p:cNvPr id="3" name="コンテンツ プレースホルダー 2"/>
          <p:cNvSpPr>
            <a:spLocks noGrp="1"/>
          </p:cNvSpPr>
          <p:nvPr>
            <p:ph idx="1"/>
          </p:nvPr>
        </p:nvSpPr>
        <p:spPr>
          <a:xfrm>
            <a:off x="838200" y="1996225"/>
            <a:ext cx="10515600" cy="4180738"/>
          </a:xfrm>
        </p:spPr>
        <p:txBody>
          <a:bodyPr>
            <a:normAutofit fontScale="92500" lnSpcReduction="20000"/>
          </a:bodyPr>
          <a:lstStyle/>
          <a:p>
            <a:pPr marL="0" indent="0">
              <a:buNone/>
            </a:pPr>
            <a:r>
              <a:rPr kumimoji="1" lang="ja-JP" altLang="en-US" dirty="0" smtClean="0"/>
              <a:t>　</a:t>
            </a:r>
            <a:r>
              <a:rPr kumimoji="1" lang="ja-JP" altLang="en-US" sz="3200" dirty="0" smtClean="0"/>
              <a:t>①集団的自衛権の行使を可能にした。</a:t>
            </a:r>
          </a:p>
          <a:p>
            <a:pPr marL="0" indent="0">
              <a:buNone/>
            </a:pPr>
            <a:r>
              <a:rPr kumimoji="1" lang="ja-JP" altLang="en-US" sz="3200" dirty="0"/>
              <a:t>　</a:t>
            </a:r>
            <a:r>
              <a:rPr kumimoji="1" lang="ja-JP" altLang="en-US" sz="3200" dirty="0" smtClean="0"/>
              <a:t>②米艦船の警護やアセット</a:t>
            </a:r>
            <a:r>
              <a:rPr kumimoji="1" lang="en-US" altLang="ja-JP" sz="3200" dirty="0" smtClean="0"/>
              <a:t>(</a:t>
            </a:r>
            <a:r>
              <a:rPr kumimoji="1" lang="ja-JP" altLang="en-US" sz="3200" dirty="0" smtClean="0"/>
              <a:t>武備</a:t>
            </a:r>
            <a:r>
              <a:rPr kumimoji="1" lang="en-US" altLang="ja-JP" sz="3200" dirty="0" smtClean="0"/>
              <a:t>)</a:t>
            </a:r>
            <a:r>
              <a:rPr kumimoji="1" lang="ja-JP" altLang="en-US" sz="3200" dirty="0" smtClean="0"/>
              <a:t>防護を自衛隊の任務に加えた。</a:t>
            </a:r>
          </a:p>
          <a:p>
            <a:pPr marL="0" indent="0">
              <a:buNone/>
            </a:pPr>
            <a:r>
              <a:rPr lang="ja-JP" altLang="en-US" sz="3200" dirty="0"/>
              <a:t>　</a:t>
            </a:r>
            <a:r>
              <a:rPr lang="ja-JP" altLang="en-US" sz="3200" dirty="0" smtClean="0"/>
              <a:t>③周辺事態法➡重要影響事態法へ。地理的制約を突破。</a:t>
            </a:r>
          </a:p>
          <a:p>
            <a:pPr marL="0" indent="0">
              <a:buNone/>
            </a:pPr>
            <a:r>
              <a:rPr lang="ja-JP" altLang="en-US" sz="3200" dirty="0" smtClean="0"/>
              <a:t>　④恒久法としての「国際平和支援法」を制定。</a:t>
            </a:r>
          </a:p>
          <a:p>
            <a:pPr marL="0" indent="0">
              <a:buNone/>
            </a:pPr>
            <a:r>
              <a:rPr kumimoji="1" lang="ja-JP" altLang="en-US" sz="3200" dirty="0"/>
              <a:t>　</a:t>
            </a:r>
            <a:r>
              <a:rPr kumimoji="1" lang="ja-JP" altLang="en-US" sz="3200" dirty="0" smtClean="0"/>
              <a:t>　　</a:t>
            </a:r>
            <a:r>
              <a:rPr kumimoji="1" lang="ja-JP" altLang="en-US" sz="3300" dirty="0" smtClean="0"/>
              <a:t>国連だけでなく、</a:t>
            </a:r>
            <a:r>
              <a:rPr kumimoji="1" lang="en-US" altLang="ja-JP" sz="3300" dirty="0" smtClean="0"/>
              <a:t>EU</a:t>
            </a:r>
            <a:r>
              <a:rPr kumimoji="1" lang="ja-JP" altLang="en-US" sz="3300" dirty="0" smtClean="0"/>
              <a:t>などの主導する戦争に後方支援</a:t>
            </a:r>
          </a:p>
          <a:p>
            <a:pPr marL="0" indent="0">
              <a:buNone/>
            </a:pPr>
            <a:r>
              <a:rPr lang="ja-JP" altLang="en-US" sz="3300" dirty="0"/>
              <a:t>　</a:t>
            </a:r>
            <a:r>
              <a:rPr lang="ja-JP" altLang="en-US" sz="3300" dirty="0" smtClean="0"/>
              <a:t>　　</a:t>
            </a:r>
            <a:r>
              <a:rPr kumimoji="1" lang="ja-JP" altLang="en-US" sz="3300" dirty="0" smtClean="0"/>
              <a:t>ができる。</a:t>
            </a:r>
          </a:p>
          <a:p>
            <a:pPr marL="0" indent="0">
              <a:buNone/>
            </a:pPr>
            <a:r>
              <a:rPr lang="ja-JP" altLang="en-US" sz="3200" dirty="0"/>
              <a:t>　</a:t>
            </a:r>
            <a:r>
              <a:rPr lang="ja-JP" altLang="en-US" sz="3200" dirty="0" smtClean="0"/>
              <a:t>⑤</a:t>
            </a:r>
            <a:r>
              <a:rPr lang="en-US" altLang="ja-JP" sz="3200" dirty="0" smtClean="0"/>
              <a:t>PKO</a:t>
            </a:r>
            <a:r>
              <a:rPr lang="ja-JP" altLang="en-US" sz="3200" dirty="0" smtClean="0"/>
              <a:t>参加部隊の任務を拡大。</a:t>
            </a:r>
          </a:p>
          <a:p>
            <a:pPr marL="0" indent="0">
              <a:buNone/>
            </a:pPr>
            <a:r>
              <a:rPr kumimoji="1" lang="ja-JP" altLang="en-US" sz="3200" dirty="0"/>
              <a:t>　</a:t>
            </a:r>
            <a:r>
              <a:rPr kumimoji="1" lang="ja-JP" altLang="en-US" sz="3200" dirty="0" smtClean="0"/>
              <a:t>　　治安維持活動と「駆けつけ警護」を任務に加える。任務を妨</a:t>
            </a:r>
          </a:p>
          <a:p>
            <a:pPr marL="0" indent="0">
              <a:buNone/>
            </a:pPr>
            <a:r>
              <a:rPr lang="ja-JP" altLang="en-US" sz="3200" dirty="0"/>
              <a:t>　</a:t>
            </a:r>
            <a:r>
              <a:rPr lang="ja-JP" altLang="en-US" sz="3200" dirty="0" smtClean="0"/>
              <a:t>　　</a:t>
            </a:r>
            <a:r>
              <a:rPr kumimoji="1" lang="ja-JP" altLang="en-US" sz="3200" dirty="0" smtClean="0"/>
              <a:t>害する者を武力によって排除できる。</a:t>
            </a:r>
            <a:endParaRPr kumimoji="1" lang="ja-JP" altLang="en-US" sz="32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21</a:t>
            </a:fld>
            <a:endParaRPr kumimoji="1" lang="ja-JP" altLang="en-US"/>
          </a:p>
        </p:txBody>
      </p:sp>
    </p:spTree>
    <p:extLst>
      <p:ext uri="{BB962C8B-B14F-4D97-AF65-F5344CB8AC3E}">
        <p14:creationId xmlns:p14="http://schemas.microsoft.com/office/powerpoint/2010/main" val="19663340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92D050"/>
          </a:solidFill>
        </p:spPr>
        <p:txBody>
          <a:bodyPr/>
          <a:lstStyle/>
          <a:p>
            <a:r>
              <a:rPr kumimoji="1" lang="ja-JP" altLang="en-US" dirty="0" smtClean="0"/>
              <a:t>　</a:t>
            </a:r>
            <a:r>
              <a:rPr kumimoji="1" lang="en-US" altLang="ja-JP" dirty="0" smtClean="0"/>
              <a:t>§5  </a:t>
            </a:r>
            <a:r>
              <a:rPr kumimoji="1" lang="ja-JP" altLang="en-US" dirty="0" smtClean="0"/>
              <a:t>　</a:t>
            </a:r>
            <a:r>
              <a:rPr kumimoji="1" lang="en-US" altLang="ja-JP" dirty="0" smtClean="0"/>
              <a:t> </a:t>
            </a:r>
            <a:r>
              <a:rPr kumimoji="1" lang="ja-JP" altLang="en-US" dirty="0" smtClean="0"/>
              <a:t>　安保法の新展開</a:t>
            </a:r>
            <a:r>
              <a:rPr kumimoji="1" lang="ja-JP" altLang="en-US" dirty="0" err="1" smtClean="0"/>
              <a:t>ー</a:t>
            </a:r>
            <a:r>
              <a:rPr kumimoji="1" lang="en-US" altLang="ja-JP" dirty="0" smtClean="0"/>
              <a:t>3</a:t>
            </a:r>
            <a:r>
              <a:rPr kumimoji="1" lang="ja-JP" altLang="en-US" dirty="0" err="1" smtClean="0"/>
              <a:t>ー</a:t>
            </a:r>
            <a:r>
              <a:rPr kumimoji="1" lang="ja-JP" altLang="en-US" dirty="0" smtClean="0"/>
              <a:t/>
            </a:r>
            <a:br>
              <a:rPr kumimoji="1" lang="ja-JP" altLang="en-US" dirty="0" smtClean="0"/>
            </a:br>
            <a:r>
              <a:rPr kumimoji="1" lang="ja-JP" altLang="en-US" dirty="0" smtClean="0"/>
              <a:t>　　　　　　</a:t>
            </a:r>
            <a:r>
              <a:rPr lang="ja-JP" altLang="en-US" dirty="0" smtClean="0">
                <a:solidFill>
                  <a:srgbClr val="7030A0"/>
                </a:solidFill>
              </a:rPr>
              <a:t>戦争法と九条の制約</a:t>
            </a:r>
            <a:r>
              <a:rPr lang="en-US" altLang="ja-JP" dirty="0" smtClean="0">
                <a:solidFill>
                  <a:srgbClr val="7030A0"/>
                </a:solidFill>
              </a:rPr>
              <a:t>(2</a:t>
            </a:r>
            <a:r>
              <a:rPr lang="en-US" altLang="ja-JP" dirty="0">
                <a:solidFill>
                  <a:srgbClr val="7030A0"/>
                </a:solidFill>
              </a:rPr>
              <a:t>)</a:t>
            </a:r>
            <a:endParaRPr kumimoji="1" lang="ja-JP" altLang="en-US" dirty="0">
              <a:solidFill>
                <a:srgbClr val="7030A0"/>
              </a:solidFill>
            </a:endParaRPr>
          </a:p>
        </p:txBody>
      </p:sp>
      <p:sp>
        <p:nvSpPr>
          <p:cNvPr id="3" name="コンテンツ プレースホルダー 2"/>
          <p:cNvSpPr>
            <a:spLocks noGrp="1"/>
          </p:cNvSpPr>
          <p:nvPr>
            <p:ph idx="1"/>
          </p:nvPr>
        </p:nvSpPr>
        <p:spPr>
          <a:xfrm>
            <a:off x="838200" y="1957589"/>
            <a:ext cx="10515600" cy="4219374"/>
          </a:xfrm>
        </p:spPr>
        <p:txBody>
          <a:bodyPr>
            <a:noAutofit/>
          </a:bodyPr>
          <a:lstStyle/>
          <a:p>
            <a:pPr marL="0" indent="0">
              <a:buNone/>
            </a:pPr>
            <a:r>
              <a:rPr kumimoji="1" lang="ja-JP" altLang="en-US" sz="3200" dirty="0" smtClean="0"/>
              <a:t>①集団的自衛権の行使を可能にしたが、その論理は個別的</a:t>
            </a:r>
            <a:endParaRPr kumimoji="1" lang="en-US" altLang="ja-JP" sz="3200" dirty="0" smtClean="0"/>
          </a:p>
          <a:p>
            <a:pPr marL="0" indent="0">
              <a:buNone/>
            </a:pPr>
            <a:r>
              <a:rPr lang="en-US" altLang="ja-JP" sz="3200" dirty="0"/>
              <a:t> </a:t>
            </a:r>
            <a:r>
              <a:rPr lang="en-US" altLang="ja-JP" sz="3200" dirty="0" smtClean="0"/>
              <a:t>  </a:t>
            </a:r>
            <a:r>
              <a:rPr kumimoji="1" lang="ja-JP" altLang="en-US" sz="3200" dirty="0" smtClean="0"/>
              <a:t> 自衛権。「わが国の存立が脅かされる事態」という条件。</a:t>
            </a:r>
          </a:p>
          <a:p>
            <a:pPr marL="0" indent="0">
              <a:buNone/>
            </a:pPr>
            <a:r>
              <a:rPr lang="ja-JP" altLang="en-US" sz="3200" dirty="0"/>
              <a:t>　</a:t>
            </a:r>
            <a:r>
              <a:rPr lang="ja-JP" altLang="en-US" sz="3200" dirty="0" smtClean="0"/>
              <a:t>　→フルスペックの集団的自衛権の容認ではない。</a:t>
            </a:r>
          </a:p>
          <a:p>
            <a:pPr marL="0" indent="0">
              <a:buNone/>
            </a:pPr>
            <a:r>
              <a:rPr kumimoji="1" lang="ja-JP" altLang="en-US" sz="3200" dirty="0" smtClean="0"/>
              <a:t>②他国の</a:t>
            </a:r>
            <a:r>
              <a:rPr lang="ja-JP" altLang="en-US" sz="3200" dirty="0" smtClean="0"/>
              <a:t>「武力行使」と</a:t>
            </a:r>
            <a:r>
              <a:rPr lang="ja-JP" altLang="en-US" sz="3200" dirty="0"/>
              <a:t>一体</a:t>
            </a:r>
            <a:r>
              <a:rPr lang="ja-JP" altLang="en-US" sz="3200" dirty="0" smtClean="0"/>
              <a:t>となった支援活動はできない。</a:t>
            </a:r>
          </a:p>
          <a:p>
            <a:pPr marL="0" indent="0">
              <a:buNone/>
            </a:pPr>
            <a:r>
              <a:rPr kumimoji="1" lang="ja-JP" altLang="en-US" sz="3200" dirty="0"/>
              <a:t>　</a:t>
            </a:r>
            <a:r>
              <a:rPr kumimoji="1" lang="ja-JP" altLang="en-US" sz="3200" dirty="0" smtClean="0"/>
              <a:t>　➡「現に戦闘が行われている現場」で活動することはでき</a:t>
            </a:r>
          </a:p>
          <a:p>
            <a:pPr marL="0" indent="0">
              <a:buNone/>
            </a:pPr>
            <a:r>
              <a:rPr lang="ja-JP" altLang="en-US" sz="3200" dirty="0"/>
              <a:t>　</a:t>
            </a:r>
            <a:r>
              <a:rPr lang="ja-JP" altLang="en-US" sz="3200" dirty="0" smtClean="0"/>
              <a:t>　　　</a:t>
            </a:r>
            <a:r>
              <a:rPr kumimoji="1" lang="ja-JP" altLang="en-US" sz="3200" dirty="0" smtClean="0"/>
              <a:t>ない </a:t>
            </a:r>
            <a:r>
              <a:rPr kumimoji="1" lang="ja-JP" altLang="en-US" sz="3200" dirty="0" smtClean="0"/>
              <a:t>。 </a:t>
            </a:r>
            <a:endParaRPr kumimoji="1" lang="ja-JP" altLang="en-US" sz="3200" dirty="0" smtClean="0"/>
          </a:p>
          <a:p>
            <a:pPr marL="0" indent="0">
              <a:buNone/>
            </a:pPr>
            <a:r>
              <a:rPr lang="ja-JP" altLang="en-US" sz="3200" dirty="0"/>
              <a:t>　</a:t>
            </a:r>
            <a:r>
              <a:rPr lang="ja-JP" altLang="en-US" sz="3200" dirty="0" smtClean="0"/>
              <a:t>　 </a:t>
            </a:r>
            <a:r>
              <a:rPr lang="en-US" altLang="ja-JP" sz="3200" dirty="0" smtClean="0"/>
              <a:t>※</a:t>
            </a:r>
            <a:r>
              <a:rPr lang="ja-JP" altLang="en-US" sz="3200" dirty="0" smtClean="0"/>
              <a:t>注意</a:t>
            </a:r>
            <a:r>
              <a:rPr lang="en-US" altLang="ja-JP" sz="3200" dirty="0" smtClean="0"/>
              <a:t>…</a:t>
            </a:r>
            <a:r>
              <a:rPr lang="ja-JP" altLang="en-US" sz="3200" dirty="0" smtClean="0"/>
              <a:t>これま</a:t>
            </a:r>
            <a:r>
              <a:rPr lang="ja-JP" altLang="en-US" sz="3200" dirty="0"/>
              <a:t>で</a:t>
            </a:r>
            <a:r>
              <a:rPr lang="ja-JP" altLang="en-US" sz="3200" dirty="0" smtClean="0"/>
              <a:t>「</a:t>
            </a:r>
            <a:r>
              <a:rPr lang="ja-JP" altLang="en-US" sz="3200" dirty="0" smtClean="0"/>
              <a:t>戦闘地域</a:t>
            </a:r>
            <a:r>
              <a:rPr lang="ja-JP" altLang="en-US" sz="3200" dirty="0" smtClean="0"/>
              <a:t>」→</a:t>
            </a:r>
            <a:r>
              <a:rPr lang="ja-JP" altLang="en-US" sz="3200" dirty="0" smtClean="0"/>
              <a:t>「戦闘の現場</a:t>
            </a:r>
            <a:r>
              <a:rPr lang="ja-JP" altLang="en-US" sz="3200" dirty="0" smtClean="0"/>
              <a:t>」</a:t>
            </a:r>
            <a:endParaRPr lang="en-US" altLang="ja-JP" sz="3200" dirty="0" smtClean="0"/>
          </a:p>
          <a:p>
            <a:pPr marL="0" indent="0">
              <a:buNone/>
            </a:pPr>
            <a:r>
              <a:rPr lang="ja-JP" altLang="en-US" sz="3200" dirty="0" smtClean="0"/>
              <a:t>      </a:t>
            </a:r>
            <a:endParaRPr kumimoji="1" lang="ja-JP" altLang="en-US" sz="32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22</a:t>
            </a:fld>
            <a:endParaRPr kumimoji="1" lang="ja-JP" altLang="en-US"/>
          </a:p>
        </p:txBody>
      </p:sp>
    </p:spTree>
    <p:extLst>
      <p:ext uri="{BB962C8B-B14F-4D97-AF65-F5344CB8AC3E}">
        <p14:creationId xmlns:p14="http://schemas.microsoft.com/office/powerpoint/2010/main" val="51963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553827"/>
          </a:xfrm>
          <a:solidFill>
            <a:srgbClr val="FFFF00"/>
          </a:solidFill>
        </p:spPr>
        <p:txBody>
          <a:bodyPr>
            <a:normAutofit/>
          </a:bodyPr>
          <a:lstStyle/>
          <a:p>
            <a:r>
              <a:rPr kumimoji="1" lang="en-US" altLang="ja-JP" dirty="0" smtClean="0"/>
              <a:t>       §6   </a:t>
            </a:r>
            <a:r>
              <a:rPr kumimoji="1" lang="ja-JP" altLang="en-US" dirty="0" smtClean="0"/>
              <a:t>　</a:t>
            </a:r>
            <a:r>
              <a:rPr lang="ja-JP" altLang="en-US" sz="4800" dirty="0" smtClean="0"/>
              <a:t>九条加憲の意味－その</a:t>
            </a:r>
            <a:r>
              <a:rPr lang="en-US" altLang="ja-JP" sz="4800" dirty="0" smtClean="0"/>
              <a:t>1</a:t>
            </a:r>
            <a:r>
              <a:rPr lang="ja-JP" altLang="en-US" sz="4800" dirty="0" smtClean="0"/>
              <a:t>－</a:t>
            </a:r>
            <a:br>
              <a:rPr lang="ja-JP" altLang="en-US" sz="4800" dirty="0" smtClean="0"/>
            </a:br>
            <a:r>
              <a:rPr lang="ja-JP" altLang="en-US" sz="4800" dirty="0"/>
              <a:t>　</a:t>
            </a:r>
            <a:r>
              <a:rPr lang="ja-JP" altLang="en-US" sz="4800" dirty="0" smtClean="0"/>
              <a:t>　　　　　　　</a:t>
            </a:r>
            <a:r>
              <a:rPr lang="ja-JP" altLang="en-US" sz="4800" dirty="0" smtClean="0">
                <a:solidFill>
                  <a:srgbClr val="7030A0"/>
                </a:solidFill>
              </a:rPr>
              <a:t>狙いは何か</a:t>
            </a:r>
            <a:endParaRPr kumimoji="1" lang="ja-JP" altLang="en-US" sz="4800" dirty="0">
              <a:solidFill>
                <a:srgbClr val="7030A0"/>
              </a:solidFill>
            </a:endParaRPr>
          </a:p>
        </p:txBody>
      </p:sp>
      <p:sp>
        <p:nvSpPr>
          <p:cNvPr id="3" name="コンテンツ プレースホルダー 2"/>
          <p:cNvSpPr>
            <a:spLocks noGrp="1"/>
          </p:cNvSpPr>
          <p:nvPr>
            <p:ph idx="1"/>
          </p:nvPr>
        </p:nvSpPr>
        <p:spPr>
          <a:xfrm>
            <a:off x="838200" y="2121839"/>
            <a:ext cx="10515600" cy="4351338"/>
          </a:xfrm>
        </p:spPr>
        <p:txBody>
          <a:bodyPr>
            <a:noAutofit/>
          </a:bodyPr>
          <a:lstStyle/>
          <a:p>
            <a:pPr marL="0" indent="0">
              <a:buNone/>
            </a:pPr>
            <a:r>
              <a:rPr kumimoji="1" lang="ja-JP" altLang="en-US" sz="4000" dirty="0" smtClean="0"/>
              <a:t>①集団的自衛権の合憲化。</a:t>
            </a:r>
          </a:p>
          <a:p>
            <a:pPr marL="0" indent="0">
              <a:buNone/>
            </a:pPr>
            <a:r>
              <a:rPr lang="ja-JP" altLang="en-US" sz="4000" dirty="0" smtClean="0"/>
              <a:t>②個別的自衛権の</a:t>
            </a:r>
            <a:r>
              <a:rPr lang="ja-JP" altLang="en-US" sz="4000" dirty="0"/>
              <a:t>論理</a:t>
            </a:r>
            <a:r>
              <a:rPr lang="ja-JP" altLang="en-US" sz="4000" dirty="0" smtClean="0"/>
              <a:t>に拠らない、フルスペッ</a:t>
            </a:r>
          </a:p>
          <a:p>
            <a:pPr marL="0" indent="0">
              <a:buNone/>
            </a:pPr>
            <a:r>
              <a:rPr lang="ja-JP" altLang="en-US" sz="4000" dirty="0"/>
              <a:t>　 </a:t>
            </a:r>
            <a:r>
              <a:rPr lang="ja-JP" altLang="en-US" sz="4000" dirty="0" smtClean="0"/>
              <a:t>クの集団的自衛権を行使できるようにする。</a:t>
            </a:r>
            <a:endParaRPr lang="en-US" altLang="ja-JP" sz="4000" dirty="0" smtClean="0"/>
          </a:p>
          <a:p>
            <a:pPr marL="0" indent="0">
              <a:buNone/>
            </a:pPr>
            <a:r>
              <a:rPr lang="ja-JP" altLang="en-US" sz="4000" dirty="0" smtClean="0"/>
              <a:t>③</a:t>
            </a:r>
            <a:r>
              <a:rPr lang="ja-JP" altLang="en-US" sz="4000" dirty="0"/>
              <a:t>海外</a:t>
            </a:r>
            <a:r>
              <a:rPr lang="ja-JP" altLang="en-US" sz="4000" dirty="0" smtClean="0"/>
              <a:t>でアメリカ軍の「武力行使と一体化」した</a:t>
            </a:r>
            <a:endParaRPr lang="en-US" altLang="ja-JP" sz="4000" dirty="0" smtClean="0"/>
          </a:p>
          <a:p>
            <a:pPr marL="0" indent="0">
              <a:buNone/>
            </a:pPr>
            <a:r>
              <a:rPr lang="en-US" altLang="ja-JP" sz="4000" dirty="0"/>
              <a:t> </a:t>
            </a:r>
            <a:r>
              <a:rPr lang="en-US" altLang="ja-JP" sz="4000" dirty="0" smtClean="0"/>
              <a:t>   </a:t>
            </a:r>
            <a:r>
              <a:rPr lang="ja-JP" altLang="en-US" sz="4000" dirty="0" smtClean="0"/>
              <a:t>活動ができるようにする。</a:t>
            </a:r>
            <a:endParaRPr lang="en-US" altLang="ja-JP" sz="4000" dirty="0" smtClean="0"/>
          </a:p>
          <a:p>
            <a:pPr marL="0" indent="0">
              <a:buNone/>
            </a:pPr>
            <a:r>
              <a:rPr lang="en-US" altLang="ja-JP" sz="4000" dirty="0"/>
              <a:t> </a:t>
            </a:r>
            <a:r>
              <a:rPr lang="en-US" altLang="ja-JP" sz="4000" dirty="0" smtClean="0"/>
              <a:t>   </a:t>
            </a:r>
            <a:r>
              <a:rPr lang="ja-JP" altLang="en-US" sz="4000" dirty="0" smtClean="0">
                <a:solidFill>
                  <a:srgbClr val="FF0000"/>
                </a:solidFill>
              </a:rPr>
              <a:t>➡軍事同盟の完成</a:t>
            </a:r>
            <a:endParaRPr kumimoji="1" lang="ja-JP" altLang="en-US" sz="4000" dirty="0">
              <a:solidFill>
                <a:srgbClr val="FF0000"/>
              </a:solidFill>
            </a:endParaRPr>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23</a:t>
            </a:fld>
            <a:endParaRPr kumimoji="1" lang="ja-JP" altLang="en-US"/>
          </a:p>
        </p:txBody>
      </p:sp>
    </p:spTree>
    <p:extLst>
      <p:ext uri="{BB962C8B-B14F-4D97-AF65-F5344CB8AC3E}">
        <p14:creationId xmlns:p14="http://schemas.microsoft.com/office/powerpoint/2010/main" val="2978596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38200" y="2327901"/>
            <a:ext cx="10515600" cy="4351338"/>
          </a:xfrm>
        </p:spPr>
        <p:txBody>
          <a:bodyPr>
            <a:normAutofit/>
          </a:bodyPr>
          <a:lstStyle/>
          <a:p>
            <a:pPr marL="0" indent="0">
              <a:buNone/>
            </a:pPr>
            <a:r>
              <a:rPr kumimoji="1" lang="en-US" altLang="ja-JP" sz="3600" dirty="0" smtClean="0">
                <a:solidFill>
                  <a:srgbClr val="FF0000"/>
                </a:solidFill>
              </a:rPr>
              <a:t>A</a:t>
            </a:r>
            <a:r>
              <a:rPr kumimoji="1" lang="ja-JP" altLang="en-US" sz="3600" dirty="0" smtClean="0">
                <a:solidFill>
                  <a:srgbClr val="FF0000"/>
                </a:solidFill>
              </a:rPr>
              <a:t>案</a:t>
            </a:r>
            <a:r>
              <a:rPr kumimoji="1" lang="en-US" altLang="ja-JP" sz="3600" dirty="0" smtClean="0"/>
              <a:t>…</a:t>
            </a:r>
            <a:r>
              <a:rPr kumimoji="1" lang="ja-JP" altLang="en-US" sz="3600" dirty="0" smtClean="0"/>
              <a:t>前項</a:t>
            </a:r>
            <a:r>
              <a:rPr kumimoji="1" lang="en-US" altLang="ja-JP" sz="3600" dirty="0" smtClean="0"/>
              <a:t>(9</a:t>
            </a:r>
            <a:r>
              <a:rPr kumimoji="1" lang="ja-JP" altLang="en-US" sz="3600" dirty="0" smtClean="0"/>
              <a:t>条</a:t>
            </a:r>
            <a:r>
              <a:rPr kumimoji="1" lang="en-US" altLang="ja-JP" sz="3600" dirty="0" smtClean="0"/>
              <a:t>2</a:t>
            </a:r>
            <a:r>
              <a:rPr kumimoji="1" lang="ja-JP" altLang="en-US" sz="3600" dirty="0" smtClean="0"/>
              <a:t>項</a:t>
            </a:r>
            <a:r>
              <a:rPr kumimoji="1" lang="en-US" altLang="ja-JP" sz="3600" dirty="0" smtClean="0"/>
              <a:t>)</a:t>
            </a:r>
            <a:r>
              <a:rPr kumimoji="1" lang="ja-JP" altLang="en-US" sz="3600" dirty="0" smtClean="0"/>
              <a:t>の規定は、我が国の平和と独立ならびに国及び国民の安全を確保するために内閣総理大臣を最高指揮官とする自衛隊の設置を妨げるものではない。</a:t>
            </a:r>
          </a:p>
          <a:p>
            <a:pPr marL="0" indent="0">
              <a:buNone/>
            </a:pPr>
            <a:r>
              <a:rPr kumimoji="1" lang="en-US" altLang="ja-JP" sz="3600" dirty="0" smtClean="0">
                <a:solidFill>
                  <a:srgbClr val="FF0000"/>
                </a:solidFill>
              </a:rPr>
              <a:t>B</a:t>
            </a:r>
            <a:r>
              <a:rPr kumimoji="1" lang="ja-JP" altLang="en-US" sz="3600" dirty="0" smtClean="0">
                <a:solidFill>
                  <a:srgbClr val="FF0000"/>
                </a:solidFill>
              </a:rPr>
              <a:t>案</a:t>
            </a:r>
            <a:r>
              <a:rPr kumimoji="1" lang="en-US" altLang="ja-JP" sz="3600" dirty="0" smtClean="0"/>
              <a:t>…</a:t>
            </a:r>
            <a:r>
              <a:rPr kumimoji="1" lang="ja-JP" altLang="en-US" sz="3600" dirty="0" smtClean="0"/>
              <a:t>前項の規定は、我が国を防衛し、国際社会の平和と安全の維持に協力するために自衛隊を設置することを妨げるものではない。</a:t>
            </a:r>
            <a:endParaRPr kumimoji="1" lang="ja-JP" altLang="en-US" sz="3600" dirty="0"/>
          </a:p>
        </p:txBody>
      </p:sp>
      <p:sp>
        <p:nvSpPr>
          <p:cNvPr id="5" name="タイトル 4"/>
          <p:cNvSpPr>
            <a:spLocks noGrp="1"/>
          </p:cNvSpPr>
          <p:nvPr>
            <p:ph type="title"/>
          </p:nvPr>
        </p:nvSpPr>
        <p:spPr>
          <a:xfrm>
            <a:off x="838200" y="365126"/>
            <a:ext cx="10515600" cy="1669736"/>
          </a:xfrm>
          <a:solidFill>
            <a:srgbClr val="FFFF00"/>
          </a:solidFill>
        </p:spPr>
        <p:txBody>
          <a:bodyPr>
            <a:normAutofit fontScale="90000"/>
          </a:bodyPr>
          <a:lstStyle/>
          <a:p>
            <a:r>
              <a:rPr lang="ja-JP" altLang="en-US" dirty="0" smtClean="0"/>
              <a:t>　　　　　</a:t>
            </a:r>
            <a:br>
              <a:rPr lang="ja-JP" altLang="en-US" dirty="0" smtClean="0"/>
            </a:br>
            <a:r>
              <a:rPr lang="ja-JP" altLang="en-US" dirty="0" smtClean="0"/>
              <a:t>　　　　</a:t>
            </a:r>
            <a:r>
              <a:rPr lang="en-US" altLang="ja-JP" sz="4900" dirty="0" smtClean="0"/>
              <a:t>§</a:t>
            </a:r>
            <a:r>
              <a:rPr lang="en-US" altLang="ja-JP" sz="4900" dirty="0"/>
              <a:t>6</a:t>
            </a:r>
            <a:r>
              <a:rPr lang="ja-JP" altLang="en-US" sz="4900" dirty="0" smtClean="0"/>
              <a:t>　九条</a:t>
            </a:r>
            <a:r>
              <a:rPr lang="ja-JP" altLang="en-US" sz="4900" dirty="0"/>
              <a:t>加憲の</a:t>
            </a:r>
            <a:r>
              <a:rPr lang="ja-JP" altLang="en-US" sz="4900" dirty="0" smtClean="0"/>
              <a:t>意味</a:t>
            </a:r>
            <a:r>
              <a:rPr lang="ja-JP" altLang="en-US" sz="4900" dirty="0" err="1"/>
              <a:t>ー</a:t>
            </a:r>
            <a:r>
              <a:rPr lang="ja-JP" altLang="en-US" sz="4900" dirty="0" smtClean="0"/>
              <a:t>その</a:t>
            </a:r>
            <a:r>
              <a:rPr lang="en-US" altLang="ja-JP" sz="4900" dirty="0" smtClean="0"/>
              <a:t>2</a:t>
            </a:r>
            <a:r>
              <a:rPr lang="ja-JP" altLang="en-US" sz="4900" dirty="0" smtClean="0"/>
              <a:t>－</a:t>
            </a:r>
            <a:br>
              <a:rPr lang="ja-JP" altLang="en-US" sz="4900" dirty="0" smtClean="0"/>
            </a:br>
            <a:r>
              <a:rPr lang="ja-JP" altLang="en-US" dirty="0"/>
              <a:t>　</a:t>
            </a:r>
            <a:r>
              <a:rPr lang="ja-JP" altLang="en-US" dirty="0" smtClean="0"/>
              <a:t>　　　　　    </a:t>
            </a:r>
            <a:r>
              <a:rPr lang="ja-JP" altLang="en-US" sz="4900" dirty="0" smtClean="0">
                <a:solidFill>
                  <a:srgbClr val="7030A0"/>
                </a:solidFill>
              </a:rPr>
              <a:t>どの</a:t>
            </a:r>
            <a:r>
              <a:rPr lang="ja-JP" altLang="en-US" sz="4900" dirty="0">
                <a:solidFill>
                  <a:srgbClr val="7030A0"/>
                </a:solidFill>
              </a:rPr>
              <a:t>ような条文になるか</a:t>
            </a:r>
            <a:r>
              <a:rPr lang="en-US" altLang="ja-JP" sz="4900" dirty="0">
                <a:solidFill>
                  <a:srgbClr val="7030A0"/>
                </a:solidFill>
              </a:rPr>
              <a:t/>
            </a:r>
            <a:br>
              <a:rPr lang="en-US" altLang="ja-JP" sz="4900" dirty="0">
                <a:solidFill>
                  <a:srgbClr val="7030A0"/>
                </a:solidFill>
              </a:rPr>
            </a:br>
            <a:endParaRPr kumimoji="1" lang="ja-JP" altLang="en-US" sz="4900" dirty="0">
              <a:solidFill>
                <a:srgbClr val="7030A0"/>
              </a:solidFill>
            </a:endParaRPr>
          </a:p>
        </p:txBody>
      </p:sp>
      <p:sp>
        <p:nvSpPr>
          <p:cNvPr id="2" name="スライド番号プレースホルダー 1"/>
          <p:cNvSpPr>
            <a:spLocks noGrp="1"/>
          </p:cNvSpPr>
          <p:nvPr>
            <p:ph type="sldNum" sz="quarter" idx="12"/>
          </p:nvPr>
        </p:nvSpPr>
        <p:spPr/>
        <p:txBody>
          <a:bodyPr/>
          <a:lstStyle/>
          <a:p>
            <a:fld id="{A7C1C3AF-5823-4CCD-AF09-2BC7B6C75D45}" type="slidenum">
              <a:rPr kumimoji="1" lang="ja-JP" altLang="en-US" smtClean="0"/>
              <a:t>24</a:t>
            </a:fld>
            <a:endParaRPr kumimoji="1" lang="ja-JP" altLang="en-US"/>
          </a:p>
        </p:txBody>
      </p:sp>
    </p:spTree>
    <p:extLst>
      <p:ext uri="{BB962C8B-B14F-4D97-AF65-F5344CB8AC3E}">
        <p14:creationId xmlns:p14="http://schemas.microsoft.com/office/powerpoint/2010/main" val="2193912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9412" y="772733"/>
            <a:ext cx="10515600" cy="1738648"/>
          </a:xfrm>
          <a:solidFill>
            <a:srgbClr val="FFFF00"/>
          </a:solidFill>
        </p:spPr>
        <p:txBody>
          <a:bodyPr>
            <a:normAutofit/>
          </a:bodyPr>
          <a:lstStyle/>
          <a:p>
            <a:r>
              <a:rPr kumimoji="1" lang="ja-JP" altLang="en-US" dirty="0" smtClean="0"/>
              <a:t>　　　　</a:t>
            </a:r>
            <a:r>
              <a:rPr lang="ja-JP" altLang="en-US" dirty="0" smtClean="0"/>
              <a:t>　</a:t>
            </a:r>
            <a:r>
              <a:rPr lang="en-US" altLang="ja-JP" sz="4800" dirty="0" smtClean="0"/>
              <a:t>§6</a:t>
            </a:r>
            <a:r>
              <a:rPr lang="ja-JP" altLang="en-US" sz="4800" dirty="0"/>
              <a:t> </a:t>
            </a:r>
            <a:r>
              <a:rPr lang="ja-JP" altLang="en-US" sz="4800" dirty="0" smtClean="0"/>
              <a:t>  九条加憲の意味－</a:t>
            </a:r>
            <a:r>
              <a:rPr lang="en-US" altLang="ja-JP" sz="4800" dirty="0" smtClean="0"/>
              <a:t>3</a:t>
            </a:r>
            <a:r>
              <a:rPr lang="ja-JP" altLang="en-US" sz="4800" dirty="0" smtClean="0"/>
              <a:t>－</a:t>
            </a:r>
            <a:br>
              <a:rPr lang="ja-JP" altLang="en-US" sz="4800" dirty="0" smtClean="0"/>
            </a:br>
            <a:r>
              <a:rPr lang="ja-JP" altLang="en-US" dirty="0"/>
              <a:t>　</a:t>
            </a:r>
            <a:r>
              <a:rPr lang="ja-JP" altLang="en-US" dirty="0" smtClean="0"/>
              <a:t>　　　　　</a:t>
            </a:r>
            <a:r>
              <a:rPr lang="en-US" altLang="ja-JP" dirty="0" smtClean="0">
                <a:solidFill>
                  <a:srgbClr val="7030A0"/>
                </a:solidFill>
              </a:rPr>
              <a:t>9</a:t>
            </a:r>
            <a:r>
              <a:rPr lang="ja-JP" altLang="en-US" dirty="0">
                <a:solidFill>
                  <a:srgbClr val="7030A0"/>
                </a:solidFill>
              </a:rPr>
              <a:t>条</a:t>
            </a:r>
            <a:r>
              <a:rPr lang="en-US" altLang="ja-JP" dirty="0">
                <a:solidFill>
                  <a:srgbClr val="7030A0"/>
                </a:solidFill>
              </a:rPr>
              <a:t>2</a:t>
            </a:r>
            <a:r>
              <a:rPr lang="ja-JP" altLang="en-US" dirty="0">
                <a:solidFill>
                  <a:srgbClr val="7030A0"/>
                </a:solidFill>
              </a:rPr>
              <a:t>項は死文化する</a:t>
            </a:r>
            <a:r>
              <a:rPr lang="ja-JP" altLang="en-US" dirty="0" smtClean="0">
                <a:solidFill>
                  <a:srgbClr val="7030A0"/>
                </a:solidFill>
              </a:rPr>
              <a:t>か</a:t>
            </a:r>
            <a:r>
              <a:rPr lang="en-US" altLang="ja-JP" dirty="0" smtClean="0">
                <a:solidFill>
                  <a:srgbClr val="7030A0"/>
                </a:solidFill>
              </a:rPr>
              <a:t>(1)</a:t>
            </a:r>
            <a:endParaRPr kumimoji="1" lang="ja-JP" altLang="en-US" dirty="0">
              <a:solidFill>
                <a:srgbClr val="7030A0"/>
              </a:solidFill>
            </a:endParaRPr>
          </a:p>
        </p:txBody>
      </p:sp>
      <p:sp>
        <p:nvSpPr>
          <p:cNvPr id="3" name="コンテンツ プレースホルダー 2"/>
          <p:cNvSpPr>
            <a:spLocks noGrp="1"/>
          </p:cNvSpPr>
          <p:nvPr>
            <p:ph idx="1"/>
          </p:nvPr>
        </p:nvSpPr>
        <p:spPr>
          <a:xfrm>
            <a:off x="838200" y="2653047"/>
            <a:ext cx="10515600" cy="3523915"/>
          </a:xfrm>
        </p:spPr>
        <p:txBody>
          <a:bodyPr>
            <a:noAutofit/>
          </a:bodyPr>
          <a:lstStyle/>
          <a:p>
            <a:pPr marL="0" indent="0">
              <a:buNone/>
            </a:pPr>
            <a:r>
              <a:rPr kumimoji="1" lang="ja-JP" altLang="en-US" sz="3200" dirty="0" smtClean="0"/>
              <a:t>①たとえば、自衛隊が核兵器を装備することの合憲性が問</a:t>
            </a:r>
          </a:p>
          <a:p>
            <a:pPr marL="0" indent="0">
              <a:buNone/>
            </a:pPr>
            <a:r>
              <a:rPr lang="ja-JP" altLang="en-US" sz="3200" dirty="0"/>
              <a:t>　</a:t>
            </a:r>
            <a:r>
              <a:rPr kumimoji="1" lang="ja-JP" altLang="en-US" sz="3200" dirty="0" smtClean="0"/>
              <a:t>題となったとき。</a:t>
            </a:r>
          </a:p>
          <a:p>
            <a:pPr marL="0" indent="0">
              <a:buNone/>
            </a:pPr>
            <a:r>
              <a:rPr kumimoji="1" lang="ja-JP" altLang="en-US" sz="3200" dirty="0" smtClean="0"/>
              <a:t>➡</a:t>
            </a:r>
            <a:r>
              <a:rPr kumimoji="1" lang="ja-JP" altLang="en-US" sz="3200" dirty="0" smtClean="0">
                <a:solidFill>
                  <a:srgbClr val="FF0000"/>
                </a:solidFill>
              </a:rPr>
              <a:t>現在は</a:t>
            </a:r>
            <a:r>
              <a:rPr kumimoji="1" lang="en-US" altLang="ja-JP" sz="3200" u="sng" dirty="0" smtClean="0">
                <a:solidFill>
                  <a:srgbClr val="FF0000"/>
                </a:solidFill>
              </a:rPr>
              <a:t>2</a:t>
            </a:r>
            <a:r>
              <a:rPr kumimoji="1" lang="ja-JP" altLang="en-US" sz="3200" u="sng" dirty="0" smtClean="0">
                <a:solidFill>
                  <a:srgbClr val="FF0000"/>
                </a:solidFill>
              </a:rPr>
              <a:t>項の解釈によって</a:t>
            </a:r>
            <a:r>
              <a:rPr kumimoji="1" lang="ja-JP" altLang="en-US" sz="3200" dirty="0" smtClean="0"/>
              <a:t>判断される。核兵器が自衛ための必要最小限の実力を超えているどうか、といった形で。</a:t>
            </a:r>
          </a:p>
          <a:p>
            <a:pPr marL="0" indent="0">
              <a:buNone/>
            </a:pPr>
            <a:r>
              <a:rPr kumimoji="1" lang="ja-JP" altLang="en-US" sz="3200" dirty="0" smtClean="0"/>
              <a:t>➡自衛隊加憲後は、</a:t>
            </a:r>
            <a:r>
              <a:rPr kumimoji="1" lang="ja-JP" altLang="en-US" sz="3200" u="sng" dirty="0" smtClean="0">
                <a:solidFill>
                  <a:srgbClr val="FF0000"/>
                </a:solidFill>
              </a:rPr>
              <a:t>新条文に矛盾しないかどうか</a:t>
            </a:r>
            <a:r>
              <a:rPr kumimoji="1" lang="ja-JP" altLang="en-US" sz="3200" dirty="0" smtClean="0"/>
              <a:t>によって合憲性が判断される。つまり、</a:t>
            </a:r>
            <a:r>
              <a:rPr kumimoji="1" lang="en-US" altLang="ja-JP" sz="3200" u="sng" dirty="0" smtClean="0"/>
              <a:t>2</a:t>
            </a:r>
            <a:r>
              <a:rPr kumimoji="1" lang="ja-JP" altLang="en-US" sz="3200" u="sng" dirty="0" smtClean="0"/>
              <a:t>項は自衛隊を縛る規範性を失う</a:t>
            </a:r>
            <a:r>
              <a:rPr kumimoji="1" lang="ja-JP" altLang="en-US" sz="3200" dirty="0" smtClean="0"/>
              <a:t>。その意味で「死文化」する。</a:t>
            </a:r>
            <a:endParaRPr kumimoji="1" lang="ja-JP" altLang="en-US" sz="32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25</a:t>
            </a:fld>
            <a:endParaRPr kumimoji="1" lang="ja-JP" altLang="en-US"/>
          </a:p>
        </p:txBody>
      </p:sp>
    </p:spTree>
    <p:extLst>
      <p:ext uri="{BB962C8B-B14F-4D97-AF65-F5344CB8AC3E}">
        <p14:creationId xmlns:p14="http://schemas.microsoft.com/office/powerpoint/2010/main" val="2220838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695495"/>
          </a:xfrm>
          <a:solidFill>
            <a:srgbClr val="FFFF00"/>
          </a:solidFill>
        </p:spPr>
        <p:txBody>
          <a:bodyPr>
            <a:normAutofit fontScale="90000"/>
          </a:bodyPr>
          <a:lstStyle/>
          <a:p>
            <a:r>
              <a:rPr kumimoji="1" lang="ja-JP" altLang="en-US" dirty="0" smtClean="0"/>
              <a:t>　　　　　　</a:t>
            </a:r>
            <a:br>
              <a:rPr kumimoji="1" lang="ja-JP" altLang="en-US" dirty="0" smtClean="0"/>
            </a:br>
            <a:r>
              <a:rPr lang="ja-JP" altLang="en-US" dirty="0"/>
              <a:t>　</a:t>
            </a:r>
            <a:r>
              <a:rPr lang="ja-JP" altLang="en-US" dirty="0" smtClean="0"/>
              <a:t>　　　</a:t>
            </a:r>
            <a:r>
              <a:rPr lang="en-US" altLang="ja-JP" sz="5300" dirty="0" smtClean="0"/>
              <a:t>§6</a:t>
            </a:r>
            <a:r>
              <a:rPr lang="ja-JP" altLang="en-US" sz="5300" dirty="0" smtClean="0"/>
              <a:t>　　</a:t>
            </a:r>
            <a:r>
              <a:rPr kumimoji="1" lang="ja-JP" altLang="en-US" sz="5300" dirty="0" smtClean="0"/>
              <a:t>九条加憲の意味－</a:t>
            </a:r>
            <a:r>
              <a:rPr kumimoji="1" lang="en-US" altLang="ja-JP" sz="5300" dirty="0" smtClean="0"/>
              <a:t>3</a:t>
            </a:r>
            <a:r>
              <a:rPr kumimoji="1" lang="ja-JP" altLang="en-US" sz="5300" dirty="0" smtClean="0"/>
              <a:t>－</a:t>
            </a:r>
            <a:br>
              <a:rPr kumimoji="1" lang="ja-JP" altLang="en-US" sz="5300" dirty="0" smtClean="0"/>
            </a:br>
            <a:r>
              <a:rPr kumimoji="1" lang="ja-JP" altLang="en-US" dirty="0" smtClean="0"/>
              <a:t>　　　　   　　　</a:t>
            </a:r>
            <a:r>
              <a:rPr lang="en-US" altLang="ja-JP" dirty="0" smtClean="0">
                <a:solidFill>
                  <a:srgbClr val="7030A0"/>
                </a:solidFill>
              </a:rPr>
              <a:t>9</a:t>
            </a:r>
            <a:r>
              <a:rPr lang="ja-JP" altLang="en-US" dirty="0">
                <a:solidFill>
                  <a:srgbClr val="7030A0"/>
                </a:solidFill>
              </a:rPr>
              <a:t>条</a:t>
            </a:r>
            <a:r>
              <a:rPr lang="en-US" altLang="ja-JP" dirty="0">
                <a:solidFill>
                  <a:srgbClr val="7030A0"/>
                </a:solidFill>
              </a:rPr>
              <a:t>2</a:t>
            </a:r>
            <a:r>
              <a:rPr lang="ja-JP" altLang="en-US" dirty="0">
                <a:solidFill>
                  <a:srgbClr val="7030A0"/>
                </a:solidFill>
              </a:rPr>
              <a:t>項は死文化する</a:t>
            </a:r>
            <a:r>
              <a:rPr lang="ja-JP" altLang="en-US" dirty="0" smtClean="0">
                <a:solidFill>
                  <a:srgbClr val="7030A0"/>
                </a:solidFill>
              </a:rPr>
              <a:t>か</a:t>
            </a:r>
            <a:r>
              <a:rPr lang="en-US" altLang="ja-JP" dirty="0" smtClean="0">
                <a:solidFill>
                  <a:srgbClr val="7030A0"/>
                </a:solidFill>
              </a:rPr>
              <a:t>(2)</a:t>
            </a:r>
            <a:r>
              <a:rPr lang="ja-JP" altLang="en-US" dirty="0">
                <a:solidFill>
                  <a:srgbClr val="7030A0"/>
                </a:solidFill>
              </a:rPr>
              <a:t/>
            </a:r>
            <a:br>
              <a:rPr lang="ja-JP" altLang="en-US" dirty="0">
                <a:solidFill>
                  <a:srgbClr val="7030A0"/>
                </a:solidFill>
              </a:rPr>
            </a:br>
            <a:endParaRPr kumimoji="1" lang="ja-JP" altLang="en-US" dirty="0">
              <a:solidFill>
                <a:srgbClr val="7030A0"/>
              </a:solidFill>
            </a:endParaRPr>
          </a:p>
        </p:txBody>
      </p:sp>
      <p:sp>
        <p:nvSpPr>
          <p:cNvPr id="3" name="コンテンツ プレースホルダー 2"/>
          <p:cNvSpPr>
            <a:spLocks noGrp="1"/>
          </p:cNvSpPr>
          <p:nvPr>
            <p:ph idx="1"/>
          </p:nvPr>
        </p:nvSpPr>
        <p:spPr>
          <a:xfrm>
            <a:off x="838200" y="2353659"/>
            <a:ext cx="10515600" cy="4351338"/>
          </a:xfrm>
        </p:spPr>
        <p:txBody>
          <a:bodyPr>
            <a:normAutofit/>
          </a:bodyPr>
          <a:lstStyle/>
          <a:p>
            <a:pPr marL="0" indent="0">
              <a:buNone/>
            </a:pPr>
            <a:r>
              <a:rPr kumimoji="1" lang="ja-JP" altLang="en-US" sz="3600" dirty="0" smtClean="0"/>
              <a:t>②自衛隊が明記されても、条文としての</a:t>
            </a:r>
            <a:r>
              <a:rPr kumimoji="1" lang="en-US" altLang="ja-JP" sz="3600" dirty="0" smtClean="0"/>
              <a:t>2</a:t>
            </a:r>
            <a:r>
              <a:rPr kumimoji="1" lang="ja-JP" altLang="en-US" sz="3600" dirty="0" smtClean="0"/>
              <a:t>項は残るの</a:t>
            </a:r>
          </a:p>
          <a:p>
            <a:pPr marL="0" indent="0">
              <a:buNone/>
            </a:pPr>
            <a:r>
              <a:rPr lang="ja-JP" altLang="en-US" sz="3600" dirty="0"/>
              <a:t>　</a:t>
            </a:r>
            <a:r>
              <a:rPr kumimoji="1" lang="ja-JP" altLang="en-US" sz="3600" dirty="0" smtClean="0"/>
              <a:t>で、</a:t>
            </a:r>
            <a:r>
              <a:rPr kumimoji="1" lang="ja-JP" altLang="en-US" sz="3600" u="sng" dirty="0" smtClean="0"/>
              <a:t>二つの規定の整合性</a:t>
            </a:r>
            <a:r>
              <a:rPr kumimoji="1" lang="ja-JP" altLang="en-US" sz="3600" dirty="0" smtClean="0"/>
              <a:t>を図ることが必要になる。</a:t>
            </a:r>
          </a:p>
          <a:p>
            <a:pPr marL="0" indent="0">
              <a:buNone/>
            </a:pPr>
            <a:r>
              <a:rPr lang="ja-JP" altLang="en-US" sz="3600" dirty="0"/>
              <a:t>　</a:t>
            </a:r>
            <a:r>
              <a:rPr kumimoji="1" lang="en-US" altLang="ja-JP" sz="3600" dirty="0" smtClean="0">
                <a:solidFill>
                  <a:srgbClr val="FF0000"/>
                </a:solidFill>
              </a:rPr>
              <a:t>2</a:t>
            </a:r>
            <a:r>
              <a:rPr kumimoji="1" lang="ja-JP" altLang="en-US" sz="3600" dirty="0" smtClean="0">
                <a:solidFill>
                  <a:srgbClr val="FF0000"/>
                </a:solidFill>
              </a:rPr>
              <a:t>項は</a:t>
            </a:r>
            <a:r>
              <a:rPr kumimoji="1" lang="en-US" altLang="ja-JP" sz="3600" dirty="0" smtClean="0">
                <a:solidFill>
                  <a:srgbClr val="FF0000"/>
                </a:solidFill>
              </a:rPr>
              <a:t>3</a:t>
            </a:r>
            <a:r>
              <a:rPr kumimoji="1" lang="ja-JP" altLang="en-US" sz="3600" dirty="0" smtClean="0">
                <a:solidFill>
                  <a:srgbClr val="FF0000"/>
                </a:solidFill>
              </a:rPr>
              <a:t>項に合わせて、解釈が変えられる</a:t>
            </a:r>
            <a:r>
              <a:rPr kumimoji="1" lang="ja-JP" altLang="en-US" sz="3600" dirty="0" smtClean="0"/>
              <a:t>。おそらく、</a:t>
            </a:r>
          </a:p>
          <a:p>
            <a:pPr marL="0" indent="0">
              <a:buNone/>
            </a:pPr>
            <a:r>
              <a:rPr lang="ja-JP" altLang="en-US" sz="3600" dirty="0"/>
              <a:t>　</a:t>
            </a:r>
            <a:r>
              <a:rPr kumimoji="1" lang="ja-JP" altLang="en-US" sz="3600" u="sng" dirty="0" smtClean="0"/>
              <a:t>芦田修正のように</a:t>
            </a:r>
            <a:r>
              <a:rPr kumimoji="1" lang="ja-JP" altLang="en-US" sz="3600" dirty="0" smtClean="0"/>
              <a:t>、つまり自衛ための戦力は合憲で</a:t>
            </a:r>
          </a:p>
          <a:p>
            <a:pPr marL="0" indent="0">
              <a:buNone/>
            </a:pPr>
            <a:r>
              <a:rPr lang="ja-JP" altLang="en-US" sz="3600" dirty="0"/>
              <a:t>　</a:t>
            </a:r>
            <a:r>
              <a:rPr kumimoji="1" lang="ja-JP" altLang="en-US" sz="3600" dirty="0" smtClean="0"/>
              <a:t>ある、と変更されるのではないか。交戦権についても</a:t>
            </a:r>
          </a:p>
          <a:p>
            <a:pPr marL="0" indent="0">
              <a:buNone/>
            </a:pPr>
            <a:r>
              <a:rPr lang="ja-JP" altLang="en-US" sz="3600" dirty="0"/>
              <a:t>　</a:t>
            </a:r>
            <a:r>
              <a:rPr kumimoji="1" lang="ja-JP" altLang="en-US" sz="3600" dirty="0" smtClean="0"/>
              <a:t>同様。これまでの</a:t>
            </a:r>
            <a:r>
              <a:rPr kumimoji="1" lang="en-US" altLang="ja-JP" sz="3600" dirty="0" smtClean="0"/>
              <a:t>2</a:t>
            </a:r>
            <a:r>
              <a:rPr kumimoji="1" lang="ja-JP" altLang="en-US" sz="3600" dirty="0" smtClean="0"/>
              <a:t>項の政府解釈が変更されるだろう。</a:t>
            </a:r>
          </a:p>
          <a:p>
            <a:pPr marL="0" indent="0">
              <a:buNone/>
            </a:pPr>
            <a:endParaRPr kumimoji="1" lang="ja-JP" altLang="en-US" sz="36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26</a:t>
            </a:fld>
            <a:endParaRPr kumimoji="1" lang="ja-JP" altLang="en-US"/>
          </a:p>
        </p:txBody>
      </p:sp>
    </p:spTree>
    <p:extLst>
      <p:ext uri="{BB962C8B-B14F-4D97-AF65-F5344CB8AC3E}">
        <p14:creationId xmlns:p14="http://schemas.microsoft.com/office/powerpoint/2010/main" val="2941942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734131"/>
          </a:xfrm>
          <a:solidFill>
            <a:srgbClr val="FFFF00"/>
          </a:solidFill>
        </p:spPr>
        <p:txBody>
          <a:bodyPr>
            <a:normAutofit fontScale="90000"/>
          </a:bodyPr>
          <a:lstStyle/>
          <a:p>
            <a:r>
              <a:rPr kumimoji="1" lang="ja-JP" altLang="en-US" dirty="0" smtClean="0"/>
              <a:t>　　　　</a:t>
            </a:r>
            <a:br>
              <a:rPr kumimoji="1" lang="ja-JP" altLang="en-US" dirty="0" smtClean="0"/>
            </a:br>
            <a:r>
              <a:rPr lang="ja-JP" altLang="en-US" dirty="0"/>
              <a:t>　</a:t>
            </a:r>
            <a:r>
              <a:rPr lang="ja-JP" altLang="en-US" dirty="0" smtClean="0"/>
              <a:t>　　</a:t>
            </a:r>
            <a:r>
              <a:rPr lang="en-US" altLang="ja-JP" dirty="0" smtClean="0"/>
              <a:t>§</a:t>
            </a:r>
            <a:r>
              <a:rPr lang="en-US" altLang="ja-JP" dirty="0"/>
              <a:t>6</a:t>
            </a:r>
            <a:r>
              <a:rPr lang="ja-JP" altLang="en-US" dirty="0" smtClean="0"/>
              <a:t>　　</a:t>
            </a:r>
            <a:r>
              <a:rPr kumimoji="1" lang="ja-JP" altLang="en-US" sz="5300" dirty="0" smtClean="0"/>
              <a:t>九条加憲の意味－その</a:t>
            </a:r>
            <a:r>
              <a:rPr kumimoji="1" lang="en-US" altLang="ja-JP" sz="5300" dirty="0" smtClean="0"/>
              <a:t>4</a:t>
            </a:r>
            <a:r>
              <a:rPr kumimoji="1" lang="ja-JP" altLang="en-US" sz="5300" dirty="0" smtClean="0"/>
              <a:t>－</a:t>
            </a:r>
            <a:br>
              <a:rPr kumimoji="1" lang="ja-JP" altLang="en-US" sz="5300" dirty="0" smtClean="0"/>
            </a:br>
            <a:r>
              <a:rPr kumimoji="1" lang="ja-JP" altLang="en-US" dirty="0" smtClean="0"/>
              <a:t>　　　　     </a:t>
            </a:r>
            <a:r>
              <a:rPr lang="en-US" altLang="ja-JP" sz="4900" dirty="0" smtClean="0">
                <a:solidFill>
                  <a:srgbClr val="7030A0"/>
                </a:solidFill>
              </a:rPr>
              <a:t>2</a:t>
            </a:r>
            <a:r>
              <a:rPr lang="ja-JP" altLang="en-US" sz="4900" dirty="0">
                <a:solidFill>
                  <a:srgbClr val="7030A0"/>
                </a:solidFill>
              </a:rPr>
              <a:t>項は死に体のまま存続</a:t>
            </a:r>
            <a:r>
              <a:rPr lang="ja-JP" altLang="en-US" sz="4900" dirty="0" smtClean="0">
                <a:solidFill>
                  <a:srgbClr val="7030A0"/>
                </a:solidFill>
              </a:rPr>
              <a:t>するか</a:t>
            </a:r>
            <a:r>
              <a:rPr lang="ja-JP" altLang="en-US" sz="4900" dirty="0">
                <a:solidFill>
                  <a:srgbClr val="0070C0"/>
                </a:solidFill>
              </a:rPr>
              <a:t/>
            </a:r>
            <a:br>
              <a:rPr lang="ja-JP" altLang="en-US" sz="4900" dirty="0">
                <a:solidFill>
                  <a:srgbClr val="0070C0"/>
                </a:solidFill>
              </a:rPr>
            </a:br>
            <a:endParaRPr kumimoji="1" lang="ja-JP" altLang="en-US" sz="4900" dirty="0"/>
          </a:p>
        </p:txBody>
      </p:sp>
      <p:sp>
        <p:nvSpPr>
          <p:cNvPr id="3" name="コンテンツ プレースホルダー 2"/>
          <p:cNvSpPr>
            <a:spLocks noGrp="1"/>
          </p:cNvSpPr>
          <p:nvPr>
            <p:ph idx="1"/>
          </p:nvPr>
        </p:nvSpPr>
        <p:spPr>
          <a:xfrm>
            <a:off x="928352" y="2370137"/>
            <a:ext cx="10515600" cy="4351338"/>
          </a:xfrm>
        </p:spPr>
        <p:txBody>
          <a:bodyPr>
            <a:normAutofit/>
          </a:bodyPr>
          <a:lstStyle/>
          <a:p>
            <a:pPr marL="0" indent="0">
              <a:buNone/>
            </a:pPr>
            <a:r>
              <a:rPr lang="ja-JP" altLang="en-US" sz="4800" dirty="0" smtClean="0"/>
              <a:t>➡実質的な規範性を失った</a:t>
            </a:r>
            <a:r>
              <a:rPr lang="en-US" altLang="ja-JP" sz="4800" dirty="0" smtClean="0"/>
              <a:t>2</a:t>
            </a:r>
            <a:r>
              <a:rPr lang="ja-JP" altLang="en-US" sz="4800" dirty="0" smtClean="0"/>
              <a:t>項はやがて</a:t>
            </a:r>
          </a:p>
          <a:p>
            <a:pPr marL="0" indent="0">
              <a:buNone/>
            </a:pPr>
            <a:r>
              <a:rPr lang="ja-JP" altLang="en-US" sz="4800" dirty="0" smtClean="0"/>
              <a:t>削除されるだろう。芦田修正は文理解釈</a:t>
            </a:r>
          </a:p>
          <a:p>
            <a:pPr marL="0" indent="0">
              <a:buNone/>
            </a:pPr>
            <a:r>
              <a:rPr lang="ja-JP" altLang="en-US" sz="4800" dirty="0" smtClean="0"/>
              <a:t>として無理がある。自衛隊を合憲化し本</a:t>
            </a:r>
          </a:p>
          <a:p>
            <a:pPr marL="0" indent="0">
              <a:buNone/>
            </a:pPr>
            <a:r>
              <a:rPr lang="ja-JP" altLang="en-US" sz="4800" dirty="0" smtClean="0"/>
              <a:t>格的な国防軍に編成しようとするとき、</a:t>
            </a:r>
            <a:r>
              <a:rPr lang="en-US" altLang="ja-JP" sz="4800" dirty="0" smtClean="0"/>
              <a:t>2</a:t>
            </a:r>
            <a:endParaRPr lang="ja-JP" altLang="en-US" sz="4800" dirty="0" smtClean="0"/>
          </a:p>
          <a:p>
            <a:pPr marL="0" indent="0">
              <a:buNone/>
            </a:pPr>
            <a:r>
              <a:rPr lang="ja-JP" altLang="en-US" sz="4800" dirty="0" smtClean="0"/>
              <a:t>項を削除した方がすっきりする。</a:t>
            </a:r>
            <a:endParaRPr kumimoji="1" lang="ja-JP" altLang="en-US" sz="48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27</a:t>
            </a:fld>
            <a:endParaRPr kumimoji="1" lang="ja-JP" altLang="en-US"/>
          </a:p>
        </p:txBody>
      </p:sp>
    </p:spTree>
    <p:extLst>
      <p:ext uri="{BB962C8B-B14F-4D97-AF65-F5344CB8AC3E}">
        <p14:creationId xmlns:p14="http://schemas.microsoft.com/office/powerpoint/2010/main" val="23974666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B0F0"/>
          </a:solidFill>
        </p:spPr>
        <p:txBody>
          <a:bodyPr/>
          <a:lstStyle/>
          <a:p>
            <a:r>
              <a:rPr kumimoji="1" lang="ja-JP" altLang="en-US" dirty="0" smtClean="0"/>
              <a:t>　　</a:t>
            </a:r>
            <a:r>
              <a:rPr lang="en-US" altLang="ja-JP" sz="4800" b="1" dirty="0" smtClean="0"/>
              <a:t>§7</a:t>
            </a:r>
            <a:r>
              <a:rPr lang="ja-JP" altLang="en-US" sz="4800" b="1" dirty="0" smtClean="0"/>
              <a:t>の</a:t>
            </a:r>
            <a:r>
              <a:rPr lang="en-US" altLang="ja-JP" sz="4800" b="1" dirty="0" smtClean="0"/>
              <a:t>1</a:t>
            </a:r>
            <a:r>
              <a:rPr lang="ja-JP" altLang="en-US" sz="4800" b="1" dirty="0" err="1" smtClean="0"/>
              <a:t>、</a:t>
            </a:r>
            <a:r>
              <a:rPr lang="ja-JP" altLang="en-US" sz="4800" b="1" dirty="0"/>
              <a:t>　</a:t>
            </a:r>
            <a:r>
              <a:rPr kumimoji="1" lang="ja-JP" altLang="en-US" sz="4800" dirty="0" smtClean="0"/>
              <a:t>九条加憲➡自衛隊の変化</a:t>
            </a:r>
            <a:endParaRPr kumimoji="1" lang="ja-JP" altLang="en-US" sz="4800" dirty="0"/>
          </a:p>
        </p:txBody>
      </p:sp>
      <p:sp>
        <p:nvSpPr>
          <p:cNvPr id="3" name="コンテンツ プレースホルダー 2"/>
          <p:cNvSpPr>
            <a:spLocks noGrp="1"/>
          </p:cNvSpPr>
          <p:nvPr>
            <p:ph idx="1"/>
          </p:nvPr>
        </p:nvSpPr>
        <p:spPr/>
        <p:txBody>
          <a:bodyPr>
            <a:noAutofit/>
          </a:bodyPr>
          <a:lstStyle/>
          <a:p>
            <a:pPr marL="0" indent="0">
              <a:buNone/>
            </a:pPr>
            <a:r>
              <a:rPr lang="ja-JP" altLang="en-US" sz="3600" dirty="0" smtClean="0"/>
              <a:t>①</a:t>
            </a:r>
            <a:r>
              <a:rPr lang="ja-JP" altLang="en-US" sz="4000" dirty="0" smtClean="0"/>
              <a:t>自衛隊は「自衛力」から「自衛戦力」となる。</a:t>
            </a:r>
          </a:p>
          <a:p>
            <a:pPr marL="0" indent="0">
              <a:buNone/>
            </a:pPr>
            <a:r>
              <a:rPr lang="ja-JP" altLang="en-US" sz="4000" dirty="0"/>
              <a:t>　</a:t>
            </a:r>
            <a:r>
              <a:rPr lang="ja-JP" altLang="en-US" sz="4000" dirty="0" smtClean="0"/>
              <a:t>➡ゆくゆくは、軍法会議など軍事裁判所が設け</a:t>
            </a:r>
          </a:p>
          <a:p>
            <a:pPr marL="0" indent="0">
              <a:buNone/>
            </a:pPr>
            <a:r>
              <a:rPr lang="ja-JP" altLang="en-US" sz="4000" dirty="0"/>
              <a:t>　</a:t>
            </a:r>
            <a:r>
              <a:rPr lang="ja-JP" altLang="en-US" sz="4000" dirty="0" smtClean="0"/>
              <a:t>　ら</a:t>
            </a:r>
            <a:r>
              <a:rPr lang="ja-JP" altLang="en-US" sz="4000" dirty="0" err="1" smtClean="0"/>
              <a:t>れるだろう</a:t>
            </a:r>
            <a:r>
              <a:rPr lang="ja-JP" altLang="en-US" sz="4000" dirty="0" smtClean="0"/>
              <a:t>。</a:t>
            </a:r>
          </a:p>
          <a:p>
            <a:pPr marL="0" indent="0">
              <a:buNone/>
            </a:pPr>
            <a:r>
              <a:rPr lang="ja-JP" altLang="en-US" sz="4000" dirty="0" smtClean="0"/>
              <a:t>②海外で自衛のための戦争を単独でできる。</a:t>
            </a:r>
            <a:endParaRPr lang="en-US" altLang="ja-JP" sz="4000" dirty="0" smtClean="0"/>
          </a:p>
          <a:p>
            <a:pPr marL="0" indent="0">
              <a:buNone/>
            </a:pPr>
            <a:r>
              <a:rPr lang="ja-JP" altLang="en-US" sz="4000" dirty="0"/>
              <a:t> </a:t>
            </a:r>
            <a:r>
              <a:rPr lang="ja-JP" altLang="en-US" sz="4000" dirty="0" smtClean="0"/>
              <a:t>    </a:t>
            </a:r>
            <a:r>
              <a:rPr lang="en-US" altLang="ja-JP" sz="4000" dirty="0" smtClean="0"/>
              <a:t>(</a:t>
            </a:r>
            <a:r>
              <a:rPr lang="ja-JP" altLang="en-US" sz="4000" dirty="0" smtClean="0"/>
              <a:t>敵基地の先制攻撃も可能</a:t>
            </a:r>
            <a:r>
              <a:rPr lang="en-US" altLang="ja-JP" sz="4000" dirty="0" smtClean="0"/>
              <a:t>)</a:t>
            </a:r>
            <a:endParaRPr lang="ja-JP" altLang="en-US" sz="4000" dirty="0" smtClean="0"/>
          </a:p>
          <a:p>
            <a:pPr marL="0" indent="0">
              <a:buNone/>
            </a:pPr>
            <a:r>
              <a:rPr lang="ja-JP" altLang="en-US" sz="4000" dirty="0" smtClean="0"/>
              <a:t>③自衛隊の存在が「公共化」される。</a:t>
            </a:r>
          </a:p>
          <a:p>
            <a:pPr marL="0" indent="0">
              <a:buNone/>
            </a:pPr>
            <a:r>
              <a:rPr lang="ja-JP" altLang="en-US" sz="4000" dirty="0"/>
              <a:t>　</a:t>
            </a:r>
            <a:r>
              <a:rPr lang="ja-JP" altLang="en-US" sz="4000" dirty="0" smtClean="0"/>
              <a:t>➡徴兵制を憲法的に禁止する根拠がなくなる。</a:t>
            </a:r>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28</a:t>
            </a:fld>
            <a:endParaRPr kumimoji="1" lang="ja-JP" altLang="en-US"/>
          </a:p>
        </p:txBody>
      </p:sp>
    </p:spTree>
    <p:extLst>
      <p:ext uri="{BB962C8B-B14F-4D97-AF65-F5344CB8AC3E}">
        <p14:creationId xmlns:p14="http://schemas.microsoft.com/office/powerpoint/2010/main" val="37287588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00B0F0"/>
          </a:solidFill>
        </p:spPr>
        <p:txBody>
          <a:bodyPr/>
          <a:lstStyle/>
          <a:p>
            <a:r>
              <a:rPr kumimoji="1" lang="en-US" altLang="ja-JP" dirty="0" smtClean="0"/>
              <a:t>       </a:t>
            </a:r>
            <a:r>
              <a:rPr kumimoji="1" lang="ja-JP" altLang="en-US" dirty="0" smtClean="0"/>
              <a:t>　</a:t>
            </a:r>
            <a:r>
              <a:rPr kumimoji="1" lang="en-US" altLang="ja-JP" sz="4800" b="1" dirty="0" smtClean="0"/>
              <a:t>§7-2</a:t>
            </a:r>
            <a:r>
              <a:rPr kumimoji="1" lang="ja-JP" altLang="en-US" sz="4800" b="1" dirty="0" err="1" smtClean="0"/>
              <a:t>、</a:t>
            </a:r>
            <a:r>
              <a:rPr kumimoji="1" lang="ja-JP" altLang="en-US" sz="4800" dirty="0" smtClean="0"/>
              <a:t>九条加憲➡社会の変化</a:t>
            </a:r>
            <a:endParaRPr kumimoji="1" lang="ja-JP" altLang="en-US" sz="4800" dirty="0"/>
          </a:p>
        </p:txBody>
      </p:sp>
      <p:sp>
        <p:nvSpPr>
          <p:cNvPr id="3" name="コンテンツ プレースホルダー 2"/>
          <p:cNvSpPr>
            <a:spLocks noGrp="1"/>
          </p:cNvSpPr>
          <p:nvPr>
            <p:ph idx="1"/>
          </p:nvPr>
        </p:nvSpPr>
        <p:spPr>
          <a:xfrm>
            <a:off x="838200" y="1825624"/>
            <a:ext cx="10515600" cy="4716843"/>
          </a:xfrm>
        </p:spPr>
        <p:txBody>
          <a:bodyPr/>
          <a:lstStyle/>
          <a:p>
            <a:pPr marL="0" indent="0">
              <a:buNone/>
            </a:pPr>
            <a:r>
              <a:rPr lang="ja-JP" altLang="en-US" sz="4000" dirty="0" smtClean="0"/>
              <a:t>①人権より</a:t>
            </a:r>
            <a:r>
              <a:rPr lang="ja-JP" altLang="en-US" sz="4000" dirty="0"/>
              <a:t>も</a:t>
            </a:r>
            <a:r>
              <a:rPr lang="ja-JP" altLang="en-US" sz="4000" dirty="0" smtClean="0"/>
              <a:t>軍事的価値</a:t>
            </a:r>
            <a:r>
              <a:rPr lang="en-US" altLang="ja-JP" sz="4000" dirty="0" smtClean="0"/>
              <a:t>=</a:t>
            </a:r>
            <a:r>
              <a:rPr lang="ja-JP" altLang="en-US" sz="4000" dirty="0" smtClean="0"/>
              <a:t>軍事的合理性が優</a:t>
            </a:r>
            <a:endParaRPr lang="en-US" altLang="ja-JP" sz="4000" dirty="0" smtClean="0"/>
          </a:p>
          <a:p>
            <a:pPr marL="0" indent="0">
              <a:buNone/>
            </a:pPr>
            <a:r>
              <a:rPr lang="en-US" altLang="ja-JP" sz="4000" dirty="0"/>
              <a:t> </a:t>
            </a:r>
            <a:r>
              <a:rPr lang="en-US" altLang="ja-JP" sz="4000" dirty="0" smtClean="0"/>
              <a:t>  </a:t>
            </a:r>
            <a:r>
              <a:rPr lang="ja-JP" altLang="en-US" sz="4000" dirty="0" smtClean="0"/>
              <a:t> </a:t>
            </a:r>
            <a:r>
              <a:rPr lang="ja-JP" altLang="en-US" sz="4000" dirty="0" err="1" smtClean="0"/>
              <a:t>越する</a:t>
            </a:r>
            <a:r>
              <a:rPr lang="ja-JP" altLang="en-US" sz="4000" dirty="0" smtClean="0"/>
              <a:t>。</a:t>
            </a:r>
          </a:p>
          <a:p>
            <a:pPr marL="0" indent="0">
              <a:buNone/>
            </a:pPr>
            <a:r>
              <a:rPr lang="ja-JP" altLang="en-US" sz="4000" dirty="0"/>
              <a:t>　</a:t>
            </a:r>
            <a:r>
              <a:rPr lang="ja-JP" altLang="en-US" sz="4000" dirty="0" smtClean="0"/>
              <a:t>  </a:t>
            </a:r>
            <a:r>
              <a:rPr lang="en-US" altLang="ja-JP" sz="4000" dirty="0" smtClean="0"/>
              <a:t>(</a:t>
            </a:r>
            <a:r>
              <a:rPr lang="ja-JP" altLang="en-US" sz="4000" dirty="0" smtClean="0"/>
              <a:t>特定秘密法、共謀罪法、さらに</a:t>
            </a:r>
            <a:r>
              <a:rPr lang="en-US" altLang="ja-JP" sz="4000" dirty="0" smtClean="0"/>
              <a:t>…)</a:t>
            </a:r>
            <a:endParaRPr lang="ja-JP" altLang="en-US" sz="4000" dirty="0" smtClean="0"/>
          </a:p>
          <a:p>
            <a:pPr marL="0" indent="0">
              <a:buNone/>
            </a:pPr>
            <a:r>
              <a:rPr lang="ja-JP" altLang="en-US" sz="4000" dirty="0" smtClean="0"/>
              <a:t>②価値の序列において個人よりも国家、理性よ</a:t>
            </a:r>
          </a:p>
          <a:p>
            <a:pPr marL="0" indent="0">
              <a:buNone/>
            </a:pPr>
            <a:r>
              <a:rPr lang="ja-JP" altLang="en-US" sz="4000" dirty="0" smtClean="0"/>
              <a:t>　</a:t>
            </a:r>
            <a:r>
              <a:rPr lang="ja-JP" altLang="en-US" sz="4000" dirty="0" err="1" smtClean="0"/>
              <a:t>りも</a:t>
            </a:r>
            <a:r>
              <a:rPr lang="ja-JP" altLang="en-US" sz="4000" dirty="0" smtClean="0"/>
              <a:t>力、寛容</a:t>
            </a:r>
            <a:r>
              <a:rPr lang="en-US" altLang="ja-JP" sz="4000" dirty="0" smtClean="0"/>
              <a:t>(</a:t>
            </a:r>
            <a:r>
              <a:rPr lang="ja-JP" altLang="en-US" sz="4000" dirty="0" smtClean="0"/>
              <a:t>多様性</a:t>
            </a:r>
            <a:r>
              <a:rPr lang="en-US" altLang="ja-JP" sz="4000" dirty="0" smtClean="0"/>
              <a:t>)</a:t>
            </a:r>
            <a:r>
              <a:rPr lang="ja-JP" altLang="en-US" sz="4000" dirty="0" smtClean="0"/>
              <a:t>よりも排除 </a:t>
            </a:r>
            <a:r>
              <a:rPr lang="en-US" altLang="ja-JP" sz="4000" dirty="0" smtClean="0"/>
              <a:t>(</a:t>
            </a:r>
            <a:r>
              <a:rPr lang="ja-JP" altLang="en-US" sz="4000" dirty="0" smtClean="0"/>
              <a:t>敵か味方か</a:t>
            </a:r>
            <a:r>
              <a:rPr lang="en-US" altLang="ja-JP" sz="4000" dirty="0" smtClean="0"/>
              <a:t>)</a:t>
            </a:r>
            <a:endParaRPr lang="ja-JP" altLang="en-US" sz="4000" dirty="0" smtClean="0"/>
          </a:p>
          <a:p>
            <a:pPr marL="0" indent="0">
              <a:buNone/>
            </a:pPr>
            <a:r>
              <a:rPr lang="ja-JP" altLang="en-US" sz="4000" dirty="0"/>
              <a:t>　</a:t>
            </a:r>
            <a:r>
              <a:rPr lang="ja-JP" altLang="en-US" sz="4000" dirty="0" smtClean="0"/>
              <a:t>が優越する社会に変わるだろう。</a:t>
            </a:r>
          </a:p>
          <a:p>
            <a:pPr marL="0" indent="0">
              <a:buNone/>
            </a:pPr>
            <a:r>
              <a:rPr lang="ja-JP" altLang="en-US" sz="4000" dirty="0" smtClean="0"/>
              <a:t>③差別と</a:t>
            </a:r>
            <a:r>
              <a:rPr lang="ja-JP" altLang="en-US" sz="4000" dirty="0" smtClean="0"/>
              <a:t>暴力を容認する社会へ。</a:t>
            </a:r>
            <a:endParaRPr lang="ja-JP" altLang="en-US" sz="4000" dirty="0" smtClean="0"/>
          </a:p>
          <a:p>
            <a:endParaRPr kumimoji="1" lang="ja-JP" altLang="en-US"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29</a:t>
            </a:fld>
            <a:endParaRPr kumimoji="1" lang="ja-JP" altLang="en-US"/>
          </a:p>
        </p:txBody>
      </p:sp>
    </p:spTree>
    <p:extLst>
      <p:ext uri="{BB962C8B-B14F-4D97-AF65-F5344CB8AC3E}">
        <p14:creationId xmlns:p14="http://schemas.microsoft.com/office/powerpoint/2010/main" val="1854816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460500"/>
          </a:xfrm>
          <a:solidFill>
            <a:srgbClr val="00B050"/>
          </a:solidFill>
        </p:spPr>
        <p:txBody>
          <a:bodyPr>
            <a:normAutofit fontScale="90000"/>
          </a:bodyPr>
          <a:lstStyle/>
          <a:p>
            <a:r>
              <a:rPr kumimoji="1" lang="ja-JP" altLang="en-US" dirty="0" smtClean="0"/>
              <a:t>　　　</a:t>
            </a:r>
            <a:br>
              <a:rPr kumimoji="1" lang="ja-JP" altLang="en-US" dirty="0" smtClean="0"/>
            </a:br>
            <a:r>
              <a:rPr lang="ja-JP" altLang="en-US" dirty="0"/>
              <a:t>　</a:t>
            </a:r>
            <a:r>
              <a:rPr lang="ja-JP" altLang="en-US" dirty="0" smtClean="0"/>
              <a:t>　　　　　</a:t>
            </a:r>
            <a:r>
              <a:rPr lang="en-US" altLang="ja-JP" b="1" dirty="0" smtClean="0">
                <a:solidFill>
                  <a:srgbClr val="FFC000"/>
                </a:solidFill>
              </a:rPr>
              <a:t>§1</a:t>
            </a:r>
            <a:r>
              <a:rPr lang="ja-JP" altLang="en-US" b="1" dirty="0">
                <a:solidFill>
                  <a:srgbClr val="FFC000"/>
                </a:solidFill>
              </a:rPr>
              <a:t>    </a:t>
            </a:r>
            <a:r>
              <a:rPr lang="ja-JP" altLang="en-US" b="1" dirty="0" smtClean="0">
                <a:solidFill>
                  <a:srgbClr val="FFC000"/>
                </a:solidFill>
              </a:rPr>
              <a:t>九条加憲とは何か－</a:t>
            </a:r>
            <a:r>
              <a:rPr lang="en-US" altLang="ja-JP" b="1" dirty="0" smtClean="0">
                <a:solidFill>
                  <a:srgbClr val="FFC000"/>
                </a:solidFill>
              </a:rPr>
              <a:t>2</a:t>
            </a:r>
            <a:r>
              <a:rPr lang="ja-JP" altLang="en-US" b="1" dirty="0" smtClean="0">
                <a:solidFill>
                  <a:srgbClr val="FFC000"/>
                </a:solidFill>
              </a:rPr>
              <a:t>－</a:t>
            </a:r>
            <a:r>
              <a:rPr kumimoji="1" lang="ja-JP" altLang="en-US" dirty="0" smtClean="0">
                <a:solidFill>
                  <a:srgbClr val="FFC000"/>
                </a:solidFill>
              </a:rPr>
              <a:t>　</a:t>
            </a:r>
            <a:br>
              <a:rPr kumimoji="1" lang="ja-JP" altLang="en-US" dirty="0" smtClean="0">
                <a:solidFill>
                  <a:srgbClr val="FFC000"/>
                </a:solidFill>
              </a:rPr>
            </a:br>
            <a:r>
              <a:rPr lang="ja-JP" altLang="en-US" dirty="0"/>
              <a:t>　</a:t>
            </a:r>
            <a:r>
              <a:rPr lang="ja-JP" altLang="en-US" dirty="0" smtClean="0"/>
              <a:t>　　　　　　　　　</a:t>
            </a:r>
            <a:endParaRPr kumimoji="1" lang="ja-JP" altLang="en-US" dirty="0">
              <a:solidFill>
                <a:srgbClr val="7030A0"/>
              </a:solidFill>
            </a:endParaRPr>
          </a:p>
        </p:txBody>
      </p:sp>
      <p:sp>
        <p:nvSpPr>
          <p:cNvPr id="3" name="コンテンツ プレースホルダー 2"/>
          <p:cNvSpPr>
            <a:spLocks noGrp="1"/>
          </p:cNvSpPr>
          <p:nvPr>
            <p:ph idx="1"/>
          </p:nvPr>
        </p:nvSpPr>
        <p:spPr/>
        <p:txBody>
          <a:bodyPr>
            <a:normAutofit fontScale="40000" lnSpcReduction="20000"/>
          </a:bodyPr>
          <a:lstStyle/>
          <a:p>
            <a:endParaRPr kumimoji="1" lang="ja-JP" altLang="en-US" dirty="0" smtClean="0">
              <a:solidFill>
                <a:srgbClr val="FF0000"/>
              </a:solidFill>
            </a:endParaRPr>
          </a:p>
          <a:p>
            <a:pPr marL="0" indent="0">
              <a:buNone/>
            </a:pPr>
            <a:r>
              <a:rPr lang="ja-JP" altLang="en-US" sz="5100" dirty="0" smtClean="0"/>
              <a:t>　　　　　　　　　　　　　</a:t>
            </a:r>
            <a:r>
              <a:rPr lang="ja-JP" altLang="en-US" sz="7000" b="1" dirty="0" smtClean="0"/>
              <a:t>条文</a:t>
            </a:r>
            <a:r>
              <a:rPr lang="ja-JP" altLang="en-US" sz="7000" b="1" dirty="0"/>
              <a:t>の確認</a:t>
            </a:r>
            <a:endParaRPr lang="ja-JP" altLang="en-US" sz="7000" b="1" dirty="0">
              <a:solidFill>
                <a:srgbClr val="FF0000"/>
              </a:solidFill>
            </a:endParaRPr>
          </a:p>
          <a:p>
            <a:r>
              <a:rPr kumimoji="1" lang="ja-JP" altLang="en-US" sz="4500" b="1" dirty="0" smtClean="0">
                <a:solidFill>
                  <a:srgbClr val="FF0000"/>
                </a:solidFill>
              </a:rPr>
              <a:t>第一項</a:t>
            </a:r>
          </a:p>
          <a:p>
            <a:pPr marL="0" indent="0">
              <a:buNone/>
            </a:pPr>
            <a:r>
              <a:rPr lang="ja-JP" altLang="en-US" sz="4500" dirty="0" smtClean="0"/>
              <a:t>　　</a:t>
            </a:r>
            <a:r>
              <a:rPr lang="ja-JP" altLang="en-US" sz="6700" dirty="0" smtClean="0"/>
              <a:t>日本国民は、正義と秩序を基調とする国際平和を</a:t>
            </a:r>
            <a:endParaRPr lang="en-US" altLang="ja-JP" sz="6700" dirty="0" smtClean="0"/>
          </a:p>
          <a:p>
            <a:pPr marL="0" indent="0">
              <a:buNone/>
            </a:pPr>
            <a:r>
              <a:rPr lang="en-US" altLang="ja-JP" sz="6700" dirty="0"/>
              <a:t> </a:t>
            </a:r>
            <a:r>
              <a:rPr lang="en-US" altLang="ja-JP" sz="6700" dirty="0" smtClean="0"/>
              <a:t>    </a:t>
            </a:r>
            <a:r>
              <a:rPr lang="ja-JP" altLang="en-US" sz="6700" dirty="0" smtClean="0"/>
              <a:t>誠実に希求し、国権の発動たる戦争と、武力による</a:t>
            </a:r>
            <a:endParaRPr lang="en-US" altLang="ja-JP" sz="6700" dirty="0" smtClean="0"/>
          </a:p>
          <a:p>
            <a:pPr marL="0" indent="0">
              <a:buNone/>
            </a:pPr>
            <a:r>
              <a:rPr lang="en-US" altLang="ja-JP" sz="6700" dirty="0"/>
              <a:t> </a:t>
            </a:r>
            <a:r>
              <a:rPr lang="en-US" altLang="ja-JP" sz="6700" dirty="0" smtClean="0"/>
              <a:t>    </a:t>
            </a:r>
            <a:r>
              <a:rPr lang="ja-JP" altLang="en-US" sz="6700" dirty="0" smtClean="0"/>
              <a:t>威嚇又は武力の行使は、国際紛争を解決する手段</a:t>
            </a:r>
            <a:endParaRPr lang="en-US" altLang="ja-JP" sz="6700" dirty="0" smtClean="0"/>
          </a:p>
          <a:p>
            <a:pPr marL="0" indent="0">
              <a:buNone/>
            </a:pPr>
            <a:r>
              <a:rPr lang="en-US" altLang="ja-JP" sz="6700" dirty="0"/>
              <a:t> </a:t>
            </a:r>
            <a:r>
              <a:rPr lang="en-US" altLang="ja-JP" sz="6700" dirty="0" smtClean="0"/>
              <a:t>   </a:t>
            </a:r>
            <a:r>
              <a:rPr lang="ja-JP" altLang="en-US" sz="6700" dirty="0" smtClean="0"/>
              <a:t>としては、永久にこれを放棄する。</a:t>
            </a:r>
          </a:p>
          <a:p>
            <a:pPr marL="0" indent="0">
              <a:buNone/>
            </a:pPr>
            <a:r>
              <a:rPr lang="ja-JP" altLang="en-US" sz="4500" b="1" dirty="0" smtClean="0">
                <a:solidFill>
                  <a:srgbClr val="FF0000"/>
                </a:solidFill>
              </a:rPr>
              <a:t>・第二項</a:t>
            </a:r>
          </a:p>
          <a:p>
            <a:pPr marL="0" indent="0">
              <a:buNone/>
            </a:pPr>
            <a:r>
              <a:rPr lang="ja-JP" altLang="en-US" sz="4500" dirty="0"/>
              <a:t>　</a:t>
            </a:r>
            <a:r>
              <a:rPr lang="ja-JP" altLang="en-US" sz="4500" dirty="0" smtClean="0"/>
              <a:t>  </a:t>
            </a:r>
            <a:r>
              <a:rPr lang="ja-JP" altLang="en-US" sz="8000" u="sng" dirty="0" smtClean="0"/>
              <a:t>前項の目的を達するため</a:t>
            </a:r>
            <a:r>
              <a:rPr lang="ja-JP" altLang="en-US" sz="8000" dirty="0" smtClean="0"/>
              <a:t>、陸海空軍その他の戦力は、</a:t>
            </a:r>
            <a:r>
              <a:rPr lang="ja-JP" altLang="en-US" sz="8000" dirty="0" err="1" smtClean="0"/>
              <a:t>こ</a:t>
            </a:r>
            <a:endParaRPr lang="en-US" altLang="ja-JP" sz="8000" dirty="0" smtClean="0"/>
          </a:p>
          <a:p>
            <a:pPr marL="0" indent="0">
              <a:buNone/>
            </a:pPr>
            <a:r>
              <a:rPr lang="en-US" altLang="ja-JP" sz="8000" dirty="0"/>
              <a:t> </a:t>
            </a:r>
            <a:r>
              <a:rPr lang="en-US" altLang="ja-JP" sz="8000" dirty="0" smtClean="0"/>
              <a:t>   </a:t>
            </a:r>
            <a:r>
              <a:rPr lang="ja-JP" altLang="en-US" sz="8000" dirty="0" err="1" smtClean="0"/>
              <a:t>れを保</a:t>
            </a:r>
            <a:r>
              <a:rPr lang="ja-JP" altLang="en-US" sz="8000" dirty="0" smtClean="0"/>
              <a:t>持しない。国の交戦権は、これを認めない。</a:t>
            </a:r>
          </a:p>
          <a:p>
            <a:pPr marL="0" indent="0">
              <a:buNone/>
            </a:pPr>
            <a:r>
              <a:rPr kumimoji="1" lang="ja-JP" altLang="en-US" dirty="0"/>
              <a:t>　</a:t>
            </a:r>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3</a:t>
            </a:fld>
            <a:endParaRPr kumimoji="1" lang="ja-JP" altLang="en-US"/>
          </a:p>
        </p:txBody>
      </p:sp>
    </p:spTree>
    <p:extLst>
      <p:ext uri="{BB962C8B-B14F-4D97-AF65-F5344CB8AC3E}">
        <p14:creationId xmlns:p14="http://schemas.microsoft.com/office/powerpoint/2010/main" val="24504175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30</a:t>
            </a:fld>
            <a:endParaRPr kumimoji="1" lang="ja-JP" altLang="en-US"/>
          </a:p>
        </p:txBody>
      </p:sp>
      <p:sp>
        <p:nvSpPr>
          <p:cNvPr id="2" name="縦書きタイトル 1"/>
          <p:cNvSpPr>
            <a:spLocks noGrp="1"/>
          </p:cNvSpPr>
          <p:nvPr>
            <p:ph type="title" orient="vert" idx="4294967295"/>
          </p:nvPr>
        </p:nvSpPr>
        <p:spPr>
          <a:xfrm>
            <a:off x="6928834" y="523082"/>
            <a:ext cx="4219977" cy="6032264"/>
          </a:xfrm>
        </p:spPr>
        <p:txBody>
          <a:bodyPr>
            <a:normAutofit/>
          </a:bodyPr>
          <a:lstStyle/>
          <a:p>
            <a:r>
              <a:rPr kumimoji="1" lang="ja-JP" altLang="en-US" dirty="0" smtClean="0"/>
              <a:t/>
            </a:r>
            <a:br>
              <a:rPr kumimoji="1" lang="ja-JP" altLang="en-US" dirty="0" smtClean="0"/>
            </a:br>
            <a:r>
              <a:rPr kumimoji="1" lang="ja-JP" altLang="en-US" dirty="0" smtClean="0"/>
              <a:t/>
            </a:r>
            <a:br>
              <a:rPr kumimoji="1" lang="ja-JP" altLang="en-US" dirty="0" smtClean="0"/>
            </a:br>
            <a:r>
              <a:rPr kumimoji="1" lang="ja-JP" altLang="en-US" dirty="0" smtClean="0"/>
              <a:t/>
            </a:r>
            <a:br>
              <a:rPr kumimoji="1" lang="ja-JP" altLang="en-US" dirty="0" smtClean="0"/>
            </a:br>
            <a:r>
              <a:rPr lang="ja-JP" altLang="en-US" dirty="0"/>
              <a:t/>
            </a:r>
            <a:br>
              <a:rPr lang="ja-JP" altLang="en-US" dirty="0"/>
            </a:br>
            <a:r>
              <a:rPr lang="ja-JP" altLang="en-US" dirty="0" smtClean="0"/>
              <a:t/>
            </a:r>
            <a:br>
              <a:rPr lang="ja-JP" altLang="en-US" dirty="0" smtClean="0"/>
            </a:br>
            <a:r>
              <a:rPr lang="ja-JP" altLang="en-US" dirty="0" smtClean="0"/>
              <a:t/>
            </a:r>
            <a:br>
              <a:rPr lang="ja-JP" altLang="en-US" dirty="0" smtClean="0"/>
            </a:br>
            <a:r>
              <a:rPr lang="ja-JP" altLang="en-US" dirty="0"/>
              <a:t/>
            </a:r>
            <a:br>
              <a:rPr lang="ja-JP" altLang="en-US" dirty="0"/>
            </a:br>
            <a:r>
              <a:rPr lang="ja-JP" altLang="en-US" dirty="0" smtClean="0"/>
              <a:t>　　</a:t>
            </a:r>
            <a:r>
              <a:rPr lang="ja-JP" altLang="en-US" sz="6000" dirty="0" smtClean="0"/>
              <a:t>おわり</a:t>
            </a:r>
            <a:endParaRPr kumimoji="1" lang="ja-JP" altLang="en-US" sz="6000" dirty="0"/>
          </a:p>
        </p:txBody>
      </p:sp>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6373" y="115910"/>
            <a:ext cx="4636393" cy="6605565"/>
          </a:xfrm>
          <a:prstGeom prst="rect">
            <a:avLst/>
          </a:prstGeom>
        </p:spPr>
      </p:pic>
    </p:spTree>
    <p:extLst>
      <p:ext uri="{BB962C8B-B14F-4D97-AF65-F5344CB8AC3E}">
        <p14:creationId xmlns:p14="http://schemas.microsoft.com/office/powerpoint/2010/main" val="1952307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6824" y="410368"/>
            <a:ext cx="9787942" cy="1325563"/>
          </a:xfrm>
          <a:solidFill>
            <a:srgbClr val="FFC000"/>
          </a:solidFill>
        </p:spPr>
        <p:txBody>
          <a:bodyPr/>
          <a:lstStyle/>
          <a:p>
            <a:r>
              <a:rPr kumimoji="1" lang="ja-JP" altLang="en-US" dirty="0" smtClean="0"/>
              <a:t>　　　　</a:t>
            </a:r>
            <a:r>
              <a:rPr kumimoji="1" lang="en-US" altLang="ja-JP" sz="4800" b="1" dirty="0" smtClean="0"/>
              <a:t>§2 </a:t>
            </a:r>
            <a:r>
              <a:rPr kumimoji="1" lang="ja-JP" altLang="en-US" sz="4800" b="1" dirty="0" smtClean="0"/>
              <a:t>　</a:t>
            </a:r>
            <a:r>
              <a:rPr kumimoji="1" lang="en-US" altLang="ja-JP" sz="4800" b="1" dirty="0" smtClean="0"/>
              <a:t> </a:t>
            </a:r>
            <a:r>
              <a:rPr kumimoji="1" lang="ja-JP" altLang="en-US" sz="4800" b="1" dirty="0" smtClean="0"/>
              <a:t>九条</a:t>
            </a:r>
            <a:r>
              <a:rPr lang="ja-JP" altLang="en-US" sz="4800" b="1" dirty="0" smtClean="0"/>
              <a:t>の制定過程</a:t>
            </a:r>
            <a:r>
              <a:rPr lang="en-US" altLang="ja-JP" sz="4800" b="1" dirty="0" smtClean="0"/>
              <a:t>―1</a:t>
            </a:r>
            <a:r>
              <a:rPr lang="ja-JP" altLang="en-US" sz="4800" b="1" dirty="0" smtClean="0"/>
              <a:t>－</a:t>
            </a:r>
            <a:endParaRPr kumimoji="1" lang="ja-JP" altLang="en-US" sz="4800" b="1" dirty="0"/>
          </a:p>
        </p:txBody>
      </p:sp>
      <p:sp>
        <p:nvSpPr>
          <p:cNvPr id="3" name="コンテンツ プレースホルダー 2"/>
          <p:cNvSpPr>
            <a:spLocks noGrp="1"/>
          </p:cNvSpPr>
          <p:nvPr>
            <p:ph idx="1"/>
          </p:nvPr>
        </p:nvSpPr>
        <p:spPr/>
        <p:txBody>
          <a:bodyPr>
            <a:normAutofit/>
          </a:bodyPr>
          <a:lstStyle/>
          <a:p>
            <a:pPr marL="514350" indent="-514350">
              <a:buAutoNum type="arabicPlain"/>
            </a:pPr>
            <a:endParaRPr kumimoji="1" lang="ja-JP" altLang="en-US" dirty="0" smtClean="0"/>
          </a:p>
          <a:p>
            <a:pPr marL="514350" indent="-514350">
              <a:buAutoNum type="arabicPlain"/>
            </a:pPr>
            <a:r>
              <a:rPr kumimoji="1" lang="ja-JP" altLang="en-US" sz="4000" dirty="0" smtClean="0"/>
              <a:t> 誰が言い出したか。</a:t>
            </a:r>
          </a:p>
          <a:p>
            <a:pPr marL="514350" indent="-514350">
              <a:buAutoNum type="arabicPlain" startAt="2"/>
            </a:pPr>
            <a:r>
              <a:rPr kumimoji="1" lang="ja-JP" altLang="en-US" sz="4000" dirty="0" smtClean="0"/>
              <a:t> 九条はある事柄との取引として作られた。そ </a:t>
            </a:r>
            <a:endParaRPr kumimoji="1" lang="en-US" altLang="ja-JP" sz="4000" dirty="0" smtClean="0"/>
          </a:p>
          <a:p>
            <a:pPr marL="0" indent="0">
              <a:buNone/>
            </a:pPr>
            <a:r>
              <a:rPr lang="en-US" altLang="ja-JP" sz="4000" dirty="0" smtClean="0"/>
              <a:t>     </a:t>
            </a:r>
            <a:r>
              <a:rPr kumimoji="1" lang="ja-JP" altLang="en-US" sz="4000" dirty="0" smtClean="0"/>
              <a:t> </a:t>
            </a:r>
            <a:r>
              <a:rPr kumimoji="1" lang="ja-JP" altLang="en-US" sz="4000" dirty="0" err="1" smtClean="0"/>
              <a:t>れは</a:t>
            </a:r>
            <a:r>
              <a:rPr kumimoji="1" lang="ja-JP" altLang="en-US" sz="4000" dirty="0" smtClean="0"/>
              <a:t>何か。</a:t>
            </a:r>
            <a:endParaRPr lang="ja-JP" altLang="en-US" sz="4000" dirty="0"/>
          </a:p>
          <a:p>
            <a:pPr marL="742950" indent="-742950">
              <a:buAutoNum type="arabicPlain" startAt="3"/>
            </a:pPr>
            <a:r>
              <a:rPr kumimoji="1" lang="ja-JP" altLang="en-US" sz="4000" dirty="0" smtClean="0"/>
              <a:t>武力を放棄した日本の安全をどうやって守</a:t>
            </a:r>
            <a:r>
              <a:rPr kumimoji="1" lang="ja-JP" altLang="en-US" sz="4000" dirty="0" err="1" smtClean="0"/>
              <a:t>ろ</a:t>
            </a:r>
            <a:endParaRPr kumimoji="1" lang="en-US" altLang="ja-JP" sz="4000" dirty="0" smtClean="0"/>
          </a:p>
          <a:p>
            <a:pPr marL="0" indent="0">
              <a:buNone/>
            </a:pPr>
            <a:r>
              <a:rPr lang="en-US" altLang="ja-JP" sz="4000" dirty="0"/>
              <a:t> </a:t>
            </a:r>
            <a:r>
              <a:rPr lang="en-US" altLang="ja-JP" sz="4000" dirty="0" smtClean="0"/>
              <a:t>     </a:t>
            </a:r>
            <a:r>
              <a:rPr kumimoji="1" lang="ja-JP" altLang="en-US" sz="4000" dirty="0" smtClean="0"/>
              <a:t>うとしたか。</a:t>
            </a:r>
            <a:endParaRPr kumimoji="1" lang="ja-JP" altLang="en-US" sz="40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4</a:t>
            </a:fld>
            <a:endParaRPr kumimoji="1" lang="ja-JP" altLang="en-US"/>
          </a:p>
        </p:txBody>
      </p:sp>
    </p:spTree>
    <p:extLst>
      <p:ext uri="{BB962C8B-B14F-4D97-AF65-F5344CB8AC3E}">
        <p14:creationId xmlns:p14="http://schemas.microsoft.com/office/powerpoint/2010/main" val="237978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C000"/>
          </a:solidFill>
        </p:spPr>
        <p:txBody>
          <a:bodyPr>
            <a:normAutofit/>
          </a:bodyPr>
          <a:lstStyle/>
          <a:p>
            <a:pPr algn="ctr"/>
            <a:r>
              <a:rPr lang="en-US" altLang="ja-JP" sz="4800" b="1" dirty="0"/>
              <a:t>§2    </a:t>
            </a:r>
            <a:r>
              <a:rPr lang="ja-JP" altLang="en-US" sz="4800" b="1" dirty="0"/>
              <a:t>九条の制定過程－</a:t>
            </a:r>
            <a:r>
              <a:rPr lang="en-US" altLang="ja-JP" sz="4800" b="1" dirty="0"/>
              <a:t>2</a:t>
            </a:r>
            <a:r>
              <a:rPr lang="ja-JP" altLang="en-US" sz="4800" b="1" dirty="0"/>
              <a:t>－</a:t>
            </a:r>
            <a:endParaRPr kumimoji="1" lang="ja-JP" altLang="en-US" sz="4800" b="1" dirty="0"/>
          </a:p>
        </p:txBody>
      </p:sp>
      <p:sp>
        <p:nvSpPr>
          <p:cNvPr id="3" name="コンテンツ プレースホルダー 2"/>
          <p:cNvSpPr>
            <a:spLocks noGrp="1"/>
          </p:cNvSpPr>
          <p:nvPr>
            <p:ph idx="1"/>
          </p:nvPr>
        </p:nvSpPr>
        <p:spPr/>
        <p:txBody>
          <a:bodyPr/>
          <a:lstStyle/>
          <a:p>
            <a:pPr marL="0" indent="0">
              <a:buNone/>
            </a:pPr>
            <a:r>
              <a:rPr lang="en-US" altLang="ja-JP" sz="3600" dirty="0"/>
              <a:t>1</a:t>
            </a:r>
            <a:r>
              <a:rPr lang="ja-JP" altLang="en-US" sz="3600" dirty="0"/>
              <a:t>　</a:t>
            </a:r>
            <a:r>
              <a:rPr lang="ja-JP" altLang="en-US" sz="3600" dirty="0" smtClean="0"/>
              <a:t>➡幣原</a:t>
            </a:r>
            <a:r>
              <a:rPr lang="ja-JP" altLang="en-US" sz="3600" dirty="0"/>
              <a:t>首相とマッカーサーの合作説が有力</a:t>
            </a:r>
          </a:p>
          <a:p>
            <a:pPr marL="0" indent="0">
              <a:buNone/>
            </a:pPr>
            <a:r>
              <a:rPr lang="en-US" altLang="ja-JP" sz="3600" dirty="0"/>
              <a:t>2</a:t>
            </a:r>
            <a:r>
              <a:rPr lang="ja-JP" altLang="en-US" sz="3600" dirty="0">
                <a:solidFill>
                  <a:srgbClr val="FF0000"/>
                </a:solidFill>
              </a:rPr>
              <a:t>　</a:t>
            </a:r>
            <a:r>
              <a:rPr lang="ja-JP" altLang="en-US" sz="3600" dirty="0" smtClean="0">
                <a:solidFill>
                  <a:srgbClr val="FF0000"/>
                </a:solidFill>
              </a:rPr>
              <a:t>➡天皇制</a:t>
            </a:r>
            <a:r>
              <a:rPr lang="ja-JP" altLang="en-US" sz="3600" dirty="0">
                <a:solidFill>
                  <a:srgbClr val="FF0000"/>
                </a:solidFill>
              </a:rPr>
              <a:t>を維持するため。</a:t>
            </a:r>
          </a:p>
          <a:p>
            <a:pPr marL="0" indent="0">
              <a:buNone/>
            </a:pPr>
            <a:r>
              <a:rPr lang="ja-JP" altLang="en-US" sz="1800" dirty="0"/>
              <a:t>　</a:t>
            </a:r>
            <a:r>
              <a:rPr lang="ja-JP" altLang="en-US" sz="4000" dirty="0"/>
              <a:t>天皇制を残すことに、連合国のなかに反対</a:t>
            </a:r>
            <a:r>
              <a:rPr lang="ja-JP" altLang="en-US" sz="4000" dirty="0" smtClean="0"/>
              <a:t>が</a:t>
            </a:r>
            <a:endParaRPr lang="en-US" altLang="ja-JP" sz="4000" dirty="0" smtClean="0"/>
          </a:p>
          <a:p>
            <a:pPr marL="0" indent="0">
              <a:buNone/>
            </a:pPr>
            <a:r>
              <a:rPr lang="en-US" altLang="ja-JP" sz="4000" dirty="0"/>
              <a:t> </a:t>
            </a:r>
            <a:r>
              <a:rPr lang="ja-JP" altLang="en-US" sz="4000" dirty="0" smtClean="0"/>
              <a:t>あった</a:t>
            </a:r>
            <a:r>
              <a:rPr lang="ja-JP" altLang="en-US" sz="4000" dirty="0"/>
              <a:t>。 </a:t>
            </a:r>
            <a:r>
              <a:rPr lang="ja-JP" altLang="en-US" sz="4000" dirty="0" smtClean="0"/>
              <a:t>天皇制</a:t>
            </a:r>
            <a:r>
              <a:rPr lang="ja-JP" altLang="en-US" sz="4000" dirty="0"/>
              <a:t>を残し、天皇訴追を</a:t>
            </a:r>
            <a:r>
              <a:rPr lang="ja-JP" altLang="en-US" sz="4000" dirty="0" smtClean="0"/>
              <a:t>まぬかれる</a:t>
            </a:r>
            <a:endParaRPr lang="en-US" altLang="ja-JP" sz="4000" dirty="0" smtClean="0"/>
          </a:p>
          <a:p>
            <a:pPr marL="0" indent="0">
              <a:buNone/>
            </a:pPr>
            <a:r>
              <a:rPr lang="en-US" altLang="ja-JP" sz="4000" dirty="0"/>
              <a:t> </a:t>
            </a:r>
            <a:r>
              <a:rPr lang="ja-JP" altLang="en-US" sz="4000" dirty="0" smtClean="0"/>
              <a:t>ため</a:t>
            </a:r>
            <a:r>
              <a:rPr lang="ja-JP" altLang="en-US" sz="4000" dirty="0"/>
              <a:t>には、</a:t>
            </a:r>
            <a:r>
              <a:rPr lang="ja-JP" altLang="en-US" sz="4000" u="sng" dirty="0"/>
              <a:t>天皇の象徴化</a:t>
            </a:r>
            <a:r>
              <a:rPr lang="ja-JP" altLang="en-US" sz="4000" dirty="0"/>
              <a:t>と</a:t>
            </a:r>
            <a:r>
              <a:rPr lang="ja-JP" altLang="en-US" sz="4000" u="sng" dirty="0"/>
              <a:t>戦争放棄</a:t>
            </a:r>
            <a:r>
              <a:rPr lang="ja-JP" altLang="en-US" sz="4000" dirty="0"/>
              <a:t>を憲法に</a:t>
            </a:r>
            <a:r>
              <a:rPr lang="ja-JP" altLang="en-US" sz="4000" dirty="0" smtClean="0"/>
              <a:t>明</a:t>
            </a:r>
            <a:endParaRPr lang="en-US" altLang="ja-JP" sz="4000" dirty="0" smtClean="0"/>
          </a:p>
          <a:p>
            <a:pPr marL="0" indent="0">
              <a:buNone/>
            </a:pPr>
            <a:r>
              <a:rPr lang="en-US" altLang="ja-JP" sz="4000" dirty="0"/>
              <a:t> </a:t>
            </a:r>
            <a:r>
              <a:rPr lang="ja-JP" altLang="en-US" sz="4000" dirty="0" smtClean="0"/>
              <a:t>記</a:t>
            </a:r>
            <a:r>
              <a:rPr lang="ja-JP" altLang="en-US" sz="4000" dirty="0"/>
              <a:t>することが必要だった</a:t>
            </a:r>
            <a:r>
              <a:rPr lang="ja-JP" altLang="en-US" sz="4000" dirty="0" smtClean="0"/>
              <a:t>。</a:t>
            </a:r>
            <a:r>
              <a:rPr lang="en-US" altLang="ja-JP" sz="2400" dirty="0" smtClean="0"/>
              <a:t>(</a:t>
            </a:r>
            <a:r>
              <a:rPr lang="ja-JP" altLang="en-US" sz="2400" dirty="0" smtClean="0"/>
              <a:t>古関彰一「平和憲法の深層」</a:t>
            </a:r>
            <a:r>
              <a:rPr lang="en-US" altLang="ja-JP" sz="2400" dirty="0" smtClean="0"/>
              <a:t>)</a:t>
            </a:r>
            <a:endParaRPr lang="ja-JP" altLang="en-US" sz="2400" dirty="0"/>
          </a:p>
          <a:p>
            <a:endParaRPr kumimoji="1" lang="ja-JP" altLang="en-US"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5</a:t>
            </a:fld>
            <a:endParaRPr kumimoji="1" lang="ja-JP" altLang="en-US"/>
          </a:p>
        </p:txBody>
      </p:sp>
    </p:spTree>
    <p:extLst>
      <p:ext uri="{BB962C8B-B14F-4D97-AF65-F5344CB8AC3E}">
        <p14:creationId xmlns:p14="http://schemas.microsoft.com/office/powerpoint/2010/main" val="4267669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540912"/>
            <a:ext cx="10515600" cy="1233197"/>
          </a:xfrm>
          <a:solidFill>
            <a:srgbClr val="FFC000"/>
          </a:solidFill>
        </p:spPr>
        <p:txBody>
          <a:bodyPr>
            <a:normAutofit/>
          </a:bodyPr>
          <a:lstStyle/>
          <a:p>
            <a:pPr algn="ctr"/>
            <a:r>
              <a:rPr lang="en-US" altLang="ja-JP" sz="4900" b="1" dirty="0" smtClean="0"/>
              <a:t>§2    </a:t>
            </a:r>
            <a:r>
              <a:rPr lang="ja-JP" altLang="en-US" sz="4900" b="1" dirty="0" smtClean="0"/>
              <a:t>九条の制定過程－</a:t>
            </a:r>
            <a:r>
              <a:rPr lang="en-US" altLang="ja-JP" sz="4900" b="1" dirty="0" smtClean="0"/>
              <a:t>3</a:t>
            </a:r>
            <a:r>
              <a:rPr lang="ja-JP" altLang="en-US" sz="4900" b="1" dirty="0" smtClean="0"/>
              <a:t>－</a:t>
            </a:r>
            <a:endParaRPr kumimoji="1" lang="ja-JP" altLang="en-US" b="1" dirty="0"/>
          </a:p>
        </p:txBody>
      </p:sp>
      <p:sp>
        <p:nvSpPr>
          <p:cNvPr id="3" name="コンテンツ プレースホルダー 2"/>
          <p:cNvSpPr>
            <a:spLocks noGrp="1"/>
          </p:cNvSpPr>
          <p:nvPr>
            <p:ph idx="1"/>
          </p:nvPr>
        </p:nvSpPr>
        <p:spPr>
          <a:xfrm>
            <a:off x="838200" y="1774110"/>
            <a:ext cx="10515600" cy="4351338"/>
          </a:xfrm>
        </p:spPr>
        <p:txBody>
          <a:bodyPr>
            <a:normAutofit fontScale="92500" lnSpcReduction="10000"/>
          </a:bodyPr>
          <a:lstStyle/>
          <a:p>
            <a:pPr marL="0" indent="0">
              <a:buNone/>
            </a:pPr>
            <a:endParaRPr lang="ja-JP" altLang="en-US" dirty="0" smtClean="0"/>
          </a:p>
          <a:p>
            <a:pPr marL="0" indent="0">
              <a:buNone/>
            </a:pPr>
            <a:r>
              <a:rPr lang="en-US" altLang="ja-JP" sz="4000" dirty="0" smtClean="0"/>
              <a:t> 3</a:t>
            </a:r>
            <a:r>
              <a:rPr lang="ja-JP" altLang="en-US" sz="4000" dirty="0" smtClean="0"/>
              <a:t>➡マッカーサー</a:t>
            </a:r>
            <a:r>
              <a:rPr lang="ja-JP" altLang="en-US" sz="4000" dirty="0"/>
              <a:t>の答えは</a:t>
            </a:r>
            <a:r>
              <a:rPr lang="ja-JP" altLang="en-US" sz="4000" dirty="0">
                <a:solidFill>
                  <a:srgbClr val="FF0000"/>
                </a:solidFill>
              </a:rPr>
              <a:t>沖縄の軍事</a:t>
            </a:r>
            <a:r>
              <a:rPr lang="ja-JP" altLang="en-US" sz="4000" dirty="0" smtClean="0">
                <a:solidFill>
                  <a:srgbClr val="FF0000"/>
                </a:solidFill>
              </a:rPr>
              <a:t>要塞化</a:t>
            </a:r>
            <a:r>
              <a:rPr lang="ja-JP" altLang="en-US" sz="4000" dirty="0">
                <a:solidFill>
                  <a:srgbClr val="FF0000"/>
                </a:solidFill>
              </a:rPr>
              <a:t>。</a:t>
            </a:r>
            <a:endParaRPr lang="en-US" altLang="ja-JP" sz="4000" dirty="0" smtClean="0">
              <a:solidFill>
                <a:srgbClr val="FF0000"/>
              </a:solidFill>
            </a:endParaRPr>
          </a:p>
          <a:p>
            <a:pPr marL="0" indent="0">
              <a:buNone/>
            </a:pPr>
            <a:r>
              <a:rPr lang="en-US" altLang="ja-JP" sz="4000" dirty="0">
                <a:solidFill>
                  <a:srgbClr val="FF0000"/>
                </a:solidFill>
              </a:rPr>
              <a:t> </a:t>
            </a:r>
            <a:r>
              <a:rPr lang="en-US" altLang="ja-JP" sz="4000" dirty="0" smtClean="0">
                <a:solidFill>
                  <a:srgbClr val="FF0000"/>
                </a:solidFill>
              </a:rPr>
              <a:t>      </a:t>
            </a:r>
            <a:r>
              <a:rPr lang="ja-JP" altLang="en-US" sz="4000" dirty="0" smtClean="0"/>
              <a:t>沖縄</a:t>
            </a:r>
            <a:r>
              <a:rPr lang="ja-JP" altLang="en-US" sz="4000" dirty="0"/>
              <a:t>の米軍が非武装日本を守る。</a:t>
            </a:r>
            <a:r>
              <a:rPr lang="ja-JP" altLang="en-US" sz="4000" dirty="0" smtClean="0"/>
              <a:t>昭和天皇</a:t>
            </a:r>
          </a:p>
          <a:p>
            <a:pPr marL="0" indent="0">
              <a:buNone/>
            </a:pPr>
            <a:r>
              <a:rPr lang="ja-JP" altLang="en-US" sz="4000" dirty="0"/>
              <a:t>　</a:t>
            </a:r>
            <a:r>
              <a:rPr lang="ja-JP" altLang="en-US" sz="4000" dirty="0" smtClean="0"/>
              <a:t>　 もまた</a:t>
            </a:r>
            <a:r>
              <a:rPr lang="ja-JP" altLang="en-US" sz="4000" dirty="0"/>
              <a:t>、沖縄を米国に差し出すこと</a:t>
            </a:r>
            <a:r>
              <a:rPr lang="ja-JP" altLang="en-US" sz="4000" dirty="0" smtClean="0"/>
              <a:t>を</a:t>
            </a:r>
            <a:r>
              <a:rPr lang="en-US" altLang="ja-JP" sz="4000" dirty="0" smtClean="0"/>
              <a:t> </a:t>
            </a:r>
            <a:r>
              <a:rPr lang="ja-JP" altLang="en-US" sz="4000" dirty="0" smtClean="0"/>
              <a:t>強く望</a:t>
            </a:r>
          </a:p>
          <a:p>
            <a:pPr marL="0" indent="0">
              <a:buNone/>
            </a:pPr>
            <a:r>
              <a:rPr lang="ja-JP" altLang="en-US" sz="4000" dirty="0"/>
              <a:t>　</a:t>
            </a:r>
            <a:r>
              <a:rPr lang="ja-JP" altLang="en-US" sz="4000" dirty="0" smtClean="0"/>
              <a:t>　 んだ</a:t>
            </a:r>
            <a:r>
              <a:rPr lang="ja-JP" altLang="en-US" sz="4000" dirty="0"/>
              <a:t>。</a:t>
            </a:r>
          </a:p>
          <a:p>
            <a:pPr marL="0" indent="0">
              <a:buNone/>
            </a:pPr>
            <a:r>
              <a:rPr kumimoji="1" lang="ja-JP" altLang="en-US" sz="3200" dirty="0" smtClean="0"/>
              <a:t>　</a:t>
            </a:r>
            <a:r>
              <a:rPr kumimoji="1" lang="en-US" altLang="ja-JP" sz="3200" dirty="0" smtClean="0"/>
              <a:t>(</a:t>
            </a:r>
            <a:r>
              <a:rPr kumimoji="1" lang="ja-JP" altLang="en-US" sz="3200" dirty="0" smtClean="0"/>
              <a:t>「天皇はアメリカが、沖縄を始め琉球の他の諸島を軍事占</a:t>
            </a:r>
          </a:p>
          <a:p>
            <a:pPr marL="0" indent="0">
              <a:buNone/>
            </a:pPr>
            <a:r>
              <a:rPr kumimoji="1" lang="ja-JP" altLang="en-US" sz="3200" dirty="0" smtClean="0"/>
              <a:t>　領し続けることを希望している。</a:t>
            </a:r>
            <a:r>
              <a:rPr kumimoji="1" lang="en-US" altLang="ja-JP" sz="3200" dirty="0" smtClean="0"/>
              <a:t>…</a:t>
            </a:r>
            <a:r>
              <a:rPr kumimoji="1" lang="ja-JP" altLang="en-US" sz="3200" dirty="0" smtClean="0"/>
              <a:t>長期の－</a:t>
            </a:r>
            <a:r>
              <a:rPr kumimoji="1" lang="en-US" altLang="ja-JP" sz="3200" dirty="0" smtClean="0"/>
              <a:t>25</a:t>
            </a:r>
            <a:r>
              <a:rPr kumimoji="1" lang="ja-JP" altLang="en-US" sz="3200" dirty="0" smtClean="0"/>
              <a:t>年から</a:t>
            </a:r>
            <a:r>
              <a:rPr kumimoji="1" lang="en-US" altLang="ja-JP" sz="3200" dirty="0" smtClean="0"/>
              <a:t>50</a:t>
            </a:r>
            <a:r>
              <a:rPr kumimoji="1" lang="ja-JP" altLang="en-US" sz="3200" dirty="0" smtClean="0"/>
              <a:t>年な</a:t>
            </a:r>
          </a:p>
          <a:p>
            <a:pPr marL="0" indent="0">
              <a:buNone/>
            </a:pPr>
            <a:r>
              <a:rPr lang="ja-JP" altLang="en-US" sz="3200" dirty="0"/>
              <a:t>　</a:t>
            </a:r>
            <a:r>
              <a:rPr kumimoji="1" lang="ja-JP" altLang="en-US" sz="3200" dirty="0" smtClean="0"/>
              <a:t>いしそれ以上のー」</a:t>
            </a:r>
            <a:r>
              <a:rPr kumimoji="1" lang="en-US" altLang="ja-JP" sz="3200" dirty="0" smtClean="0"/>
              <a:t>(</a:t>
            </a:r>
            <a:r>
              <a:rPr kumimoji="1" lang="ja-JP" altLang="en-US" sz="3200" dirty="0" smtClean="0"/>
              <a:t>寺崎英成</a:t>
            </a:r>
            <a:r>
              <a:rPr kumimoji="1" lang="en-US" altLang="ja-JP" sz="3200" dirty="0" smtClean="0"/>
              <a:t>)</a:t>
            </a:r>
            <a:endParaRPr kumimoji="1" lang="ja-JP" altLang="en-US" sz="32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6</a:t>
            </a:fld>
            <a:endParaRPr kumimoji="1" lang="ja-JP" altLang="en-US"/>
          </a:p>
        </p:txBody>
      </p:sp>
    </p:spTree>
    <p:extLst>
      <p:ext uri="{BB962C8B-B14F-4D97-AF65-F5344CB8AC3E}">
        <p14:creationId xmlns:p14="http://schemas.microsoft.com/office/powerpoint/2010/main" val="3371550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3">
              <a:lumMod val="60000"/>
              <a:lumOff val="40000"/>
            </a:schemeClr>
          </a:solidFill>
        </p:spPr>
        <p:txBody>
          <a:bodyPr/>
          <a:lstStyle/>
          <a:p>
            <a:pPr algn="ctr"/>
            <a:r>
              <a:rPr kumimoji="1" lang="ja-JP" altLang="en-US" dirty="0" smtClean="0"/>
              <a:t>　</a:t>
            </a:r>
            <a:r>
              <a:rPr kumimoji="1" lang="en-US" altLang="ja-JP" sz="4800" b="1" dirty="0" smtClean="0"/>
              <a:t>§3</a:t>
            </a:r>
            <a:r>
              <a:rPr kumimoji="1" lang="ja-JP" altLang="en-US" sz="4800" b="1" dirty="0" smtClean="0"/>
              <a:t>　再軍備と九条の解釈－</a:t>
            </a:r>
            <a:r>
              <a:rPr kumimoji="1" lang="en-US" altLang="ja-JP" sz="4800" b="1" dirty="0" smtClean="0"/>
              <a:t>1</a:t>
            </a:r>
            <a:r>
              <a:rPr kumimoji="1" lang="ja-JP" altLang="en-US" sz="4800" b="1" dirty="0" smtClean="0"/>
              <a:t>－</a:t>
            </a:r>
            <a:endParaRPr kumimoji="1" lang="ja-JP" altLang="en-US" sz="4800" b="1"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5400" dirty="0" smtClean="0"/>
              <a:t>①</a:t>
            </a:r>
            <a:r>
              <a:rPr kumimoji="1" lang="en-US" altLang="ja-JP" sz="5400" dirty="0" smtClean="0"/>
              <a:t>1950</a:t>
            </a:r>
            <a:r>
              <a:rPr kumimoji="1" lang="ja-JP" altLang="en-US" sz="5400" dirty="0" smtClean="0"/>
              <a:t>年、朝鮮戦争勃発。同年、警</a:t>
            </a:r>
          </a:p>
          <a:p>
            <a:pPr marL="0" indent="0">
              <a:buNone/>
            </a:pPr>
            <a:r>
              <a:rPr lang="ja-JP" altLang="en-US" sz="5400" dirty="0"/>
              <a:t>　</a:t>
            </a:r>
            <a:r>
              <a:rPr lang="ja-JP" altLang="en-US" sz="5400" dirty="0" smtClean="0"/>
              <a:t>　</a:t>
            </a:r>
            <a:r>
              <a:rPr kumimoji="1" lang="ja-JP" altLang="en-US" sz="5400" dirty="0" smtClean="0"/>
              <a:t>察予備隊が作られる。</a:t>
            </a:r>
          </a:p>
          <a:p>
            <a:pPr marL="0" indent="0">
              <a:buNone/>
            </a:pPr>
            <a:r>
              <a:rPr lang="ja-JP" altLang="en-US" sz="5400" dirty="0" smtClean="0"/>
              <a:t>②</a:t>
            </a:r>
            <a:r>
              <a:rPr lang="en-US" altLang="ja-JP" sz="5400" dirty="0" smtClean="0"/>
              <a:t>1952</a:t>
            </a:r>
            <a:r>
              <a:rPr lang="ja-JP" altLang="en-US" sz="5400" dirty="0" smtClean="0"/>
              <a:t>年、警察予備隊は保安隊に</a:t>
            </a:r>
          </a:p>
          <a:p>
            <a:pPr marL="0" indent="0">
              <a:buNone/>
            </a:pPr>
            <a:r>
              <a:rPr lang="ja-JP" altLang="en-US" sz="5400" dirty="0"/>
              <a:t>　</a:t>
            </a:r>
            <a:r>
              <a:rPr lang="ja-JP" altLang="en-US" sz="5400" dirty="0" smtClean="0"/>
              <a:t>　改組</a:t>
            </a:r>
          </a:p>
          <a:p>
            <a:pPr marL="0" indent="0">
              <a:buNone/>
            </a:pPr>
            <a:r>
              <a:rPr kumimoji="1" lang="ja-JP" altLang="en-US" sz="5400" dirty="0" smtClean="0"/>
              <a:t>③</a:t>
            </a:r>
            <a:r>
              <a:rPr kumimoji="1" lang="en-US" altLang="ja-JP" sz="5400" dirty="0" smtClean="0"/>
              <a:t>1954</a:t>
            </a:r>
            <a:r>
              <a:rPr kumimoji="1" lang="ja-JP" altLang="en-US" sz="5400" dirty="0" smtClean="0"/>
              <a:t>年、自衛隊発足</a:t>
            </a:r>
            <a:endParaRPr kumimoji="1" lang="ja-JP" altLang="en-US" sz="54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7</a:t>
            </a:fld>
            <a:endParaRPr kumimoji="1" lang="ja-JP" altLang="en-US"/>
          </a:p>
        </p:txBody>
      </p:sp>
    </p:spTree>
    <p:extLst>
      <p:ext uri="{BB962C8B-B14F-4D97-AF65-F5344CB8AC3E}">
        <p14:creationId xmlns:p14="http://schemas.microsoft.com/office/powerpoint/2010/main" val="148801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accent3">
              <a:lumMod val="60000"/>
              <a:lumOff val="40000"/>
            </a:schemeClr>
          </a:solidFill>
        </p:spPr>
        <p:txBody>
          <a:bodyPr/>
          <a:lstStyle/>
          <a:p>
            <a:pPr algn="ctr"/>
            <a:r>
              <a:rPr kumimoji="1" lang="ja-JP" altLang="en-US" dirty="0" smtClean="0"/>
              <a:t>　</a:t>
            </a:r>
            <a:r>
              <a:rPr kumimoji="1" lang="en-US" altLang="ja-JP" sz="4800" b="1" dirty="0" smtClean="0"/>
              <a:t>§3</a:t>
            </a:r>
            <a:r>
              <a:rPr kumimoji="1" lang="ja-JP" altLang="en-US" sz="4800" b="1" dirty="0" smtClean="0"/>
              <a:t>　再軍備と九条の解釈</a:t>
            </a:r>
            <a:r>
              <a:rPr kumimoji="1" lang="ja-JP" altLang="en-US" sz="4800" b="1" dirty="0" err="1" smtClean="0"/>
              <a:t>ー</a:t>
            </a:r>
            <a:r>
              <a:rPr kumimoji="1" lang="en-US" altLang="ja-JP" sz="4800" b="1" dirty="0" smtClean="0"/>
              <a:t>2</a:t>
            </a:r>
            <a:r>
              <a:rPr kumimoji="1" lang="ja-JP" altLang="en-US" sz="4800" b="1" dirty="0" smtClean="0"/>
              <a:t>－</a:t>
            </a:r>
            <a:r>
              <a:rPr kumimoji="1" lang="ja-JP" altLang="en-US" dirty="0" smtClean="0"/>
              <a:t>　　　　　　　　</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en-US" altLang="ja-JP" sz="3600" dirty="0" smtClean="0">
                <a:solidFill>
                  <a:srgbClr val="FF0000"/>
                </a:solidFill>
              </a:rPr>
              <a:t>(A)</a:t>
            </a:r>
            <a:r>
              <a:rPr kumimoji="1" lang="ja-JP" altLang="en-US" sz="3600" dirty="0" smtClean="0">
                <a:solidFill>
                  <a:srgbClr val="FF0000"/>
                </a:solidFill>
              </a:rPr>
              <a:t>芦田均の解釈－いわゆる芦田修正論</a:t>
            </a:r>
          </a:p>
          <a:p>
            <a:pPr marL="0" indent="0">
              <a:buNone/>
            </a:pPr>
            <a:r>
              <a:rPr lang="ja-JP" altLang="en-US" dirty="0"/>
              <a:t>　</a:t>
            </a:r>
            <a:r>
              <a:rPr lang="ja-JP" altLang="en-US" sz="4000" dirty="0" smtClean="0"/>
              <a:t>➡九条</a:t>
            </a:r>
            <a:r>
              <a:rPr lang="en-US" altLang="ja-JP" sz="4000" dirty="0" smtClean="0"/>
              <a:t>2</a:t>
            </a:r>
            <a:r>
              <a:rPr lang="ja-JP" altLang="en-US" sz="4000" dirty="0" smtClean="0"/>
              <a:t>項の「</a:t>
            </a:r>
            <a:r>
              <a:rPr lang="ja-JP" altLang="en-US" sz="4000" dirty="0"/>
              <a:t>前項の目的を達成する</a:t>
            </a:r>
            <a:r>
              <a:rPr lang="ja-JP" altLang="en-US" sz="4000" dirty="0" smtClean="0"/>
              <a:t>ため」を、</a:t>
            </a:r>
            <a:r>
              <a:rPr lang="ja-JP" altLang="en-US" sz="4000" u="sng" dirty="0" smtClean="0"/>
              <a:t>国際紛争を解決するため</a:t>
            </a:r>
            <a:r>
              <a:rPr lang="ja-JP" altLang="en-US" sz="4000" dirty="0" smtClean="0"/>
              <a:t>と解釈し、それ以外の</a:t>
            </a:r>
            <a:r>
              <a:rPr lang="ja-JP" altLang="en-US" sz="4000" u="sng" dirty="0" smtClean="0"/>
              <a:t>自衛のための戦力の保持を禁止していない</a:t>
            </a:r>
            <a:r>
              <a:rPr lang="ja-JP" altLang="en-US" sz="4000" dirty="0" smtClean="0"/>
              <a:t>、と主張した。</a:t>
            </a:r>
          </a:p>
          <a:p>
            <a:pPr marL="0" indent="0">
              <a:buNone/>
            </a:pPr>
            <a:r>
              <a:rPr lang="ja-JP" altLang="en-US" sz="4000" dirty="0"/>
              <a:t>　</a:t>
            </a:r>
            <a:r>
              <a:rPr lang="ja-JP" altLang="en-US" sz="4000" dirty="0" smtClean="0"/>
              <a:t>芦田均は、憲法制定議会で委員会の長をつとめ、</a:t>
            </a:r>
            <a:r>
              <a:rPr lang="en-US" altLang="ja-JP" sz="4000" dirty="0" smtClean="0"/>
              <a:t>2</a:t>
            </a:r>
            <a:r>
              <a:rPr lang="ja-JP" altLang="en-US" sz="4000" dirty="0" smtClean="0"/>
              <a:t>項を上記のように修正した。</a:t>
            </a:r>
            <a:endParaRPr lang="ja-JP" altLang="en-US" sz="40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8</a:t>
            </a:fld>
            <a:endParaRPr kumimoji="1" lang="ja-JP" altLang="en-US"/>
          </a:p>
        </p:txBody>
      </p:sp>
    </p:spTree>
    <p:extLst>
      <p:ext uri="{BB962C8B-B14F-4D97-AF65-F5344CB8AC3E}">
        <p14:creationId xmlns:p14="http://schemas.microsoft.com/office/powerpoint/2010/main" val="1245411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79867" y="365125"/>
            <a:ext cx="10515600" cy="1460500"/>
          </a:xfrm>
          <a:solidFill>
            <a:schemeClr val="accent3">
              <a:lumMod val="40000"/>
              <a:lumOff val="60000"/>
            </a:schemeClr>
          </a:solidFill>
        </p:spPr>
        <p:txBody>
          <a:bodyPr>
            <a:normAutofit fontScale="90000"/>
          </a:bodyPr>
          <a:lstStyle/>
          <a:p>
            <a:r>
              <a:rPr kumimoji="1" lang="ja-JP" altLang="en-US" dirty="0" smtClean="0"/>
              <a:t>　　　</a:t>
            </a:r>
            <a:r>
              <a:rPr kumimoji="1" lang="en-US" altLang="ja-JP" dirty="0" smtClean="0"/>
              <a:t/>
            </a:r>
            <a:br>
              <a:rPr kumimoji="1" lang="en-US" altLang="ja-JP" dirty="0" smtClean="0"/>
            </a:br>
            <a:r>
              <a:rPr lang="en-US" altLang="ja-JP" dirty="0"/>
              <a:t> </a:t>
            </a:r>
            <a:r>
              <a:rPr lang="en-US" altLang="ja-JP" dirty="0" smtClean="0"/>
              <a:t>         </a:t>
            </a:r>
            <a:r>
              <a:rPr lang="en-US" altLang="ja-JP" sz="5300" dirty="0" smtClean="0"/>
              <a:t>§3</a:t>
            </a:r>
            <a:r>
              <a:rPr lang="ja-JP" altLang="en-US" sz="5300" dirty="0"/>
              <a:t>　</a:t>
            </a:r>
            <a:r>
              <a:rPr lang="ja-JP" altLang="en-US" sz="5300" dirty="0" smtClean="0"/>
              <a:t>再軍備と九条の解釈－</a:t>
            </a:r>
            <a:r>
              <a:rPr lang="en-US" altLang="ja-JP" sz="5300" dirty="0" smtClean="0"/>
              <a:t>3</a:t>
            </a:r>
            <a:r>
              <a:rPr lang="ja-JP" altLang="en-US" sz="5300" dirty="0" smtClean="0"/>
              <a:t>－</a:t>
            </a:r>
            <a:r>
              <a:rPr lang="ja-JP" altLang="en-US" dirty="0"/>
              <a:t>　</a:t>
            </a:r>
            <a:r>
              <a:rPr lang="ja-JP" altLang="en-US" dirty="0" smtClean="0"/>
              <a:t/>
            </a:r>
            <a:br>
              <a:rPr lang="ja-JP" altLang="en-US" dirty="0" smtClean="0"/>
            </a:br>
            <a:r>
              <a:rPr lang="ja-JP" altLang="en-US" dirty="0" smtClean="0"/>
              <a:t>　　　　　　　</a:t>
            </a:r>
            <a:r>
              <a:rPr lang="ja-JP" altLang="en-US" dirty="0" smtClean="0">
                <a:solidFill>
                  <a:srgbClr val="7030A0"/>
                </a:solidFill>
              </a:rPr>
              <a:t>　</a:t>
            </a:r>
            <a:endParaRPr kumimoji="1" lang="ja-JP" altLang="en-US" dirty="0">
              <a:solidFill>
                <a:srgbClr val="7030A0"/>
              </a:solidFill>
            </a:endParaRPr>
          </a:p>
        </p:txBody>
      </p:sp>
      <p:sp>
        <p:nvSpPr>
          <p:cNvPr id="3" name="コンテンツ プレースホルダー 2"/>
          <p:cNvSpPr>
            <a:spLocks noGrp="1"/>
          </p:cNvSpPr>
          <p:nvPr>
            <p:ph idx="1"/>
          </p:nvPr>
        </p:nvSpPr>
        <p:spPr>
          <a:xfrm>
            <a:off x="979867" y="2186233"/>
            <a:ext cx="10515600" cy="4351338"/>
          </a:xfrm>
        </p:spPr>
        <p:txBody>
          <a:bodyPr>
            <a:noAutofit/>
          </a:bodyPr>
          <a:lstStyle/>
          <a:p>
            <a:pPr marL="0" indent="0">
              <a:buNone/>
            </a:pPr>
            <a:r>
              <a:rPr lang="en-US" altLang="ja-JP" sz="5400" dirty="0" smtClean="0">
                <a:solidFill>
                  <a:srgbClr val="FF0000"/>
                </a:solidFill>
              </a:rPr>
              <a:t>(B)</a:t>
            </a:r>
            <a:r>
              <a:rPr lang="ja-JP" altLang="en-US" sz="5400" dirty="0" smtClean="0">
                <a:solidFill>
                  <a:srgbClr val="FF0000"/>
                </a:solidFill>
              </a:rPr>
              <a:t>政府</a:t>
            </a:r>
            <a:r>
              <a:rPr lang="ja-JP" altLang="en-US" sz="5400" dirty="0">
                <a:solidFill>
                  <a:srgbClr val="FF0000"/>
                </a:solidFill>
              </a:rPr>
              <a:t>の公定</a:t>
            </a:r>
            <a:r>
              <a:rPr lang="ja-JP" altLang="en-US" sz="5400" dirty="0" smtClean="0">
                <a:solidFill>
                  <a:srgbClr val="FF0000"/>
                </a:solidFill>
              </a:rPr>
              <a:t>解釈</a:t>
            </a:r>
            <a:endParaRPr lang="en-US" altLang="ja-JP" sz="5400" dirty="0" smtClean="0">
              <a:solidFill>
                <a:srgbClr val="FF0000"/>
              </a:solidFill>
            </a:endParaRPr>
          </a:p>
          <a:p>
            <a:r>
              <a:rPr lang="ja-JP" altLang="en-US" sz="5400" dirty="0" smtClean="0"/>
              <a:t>自衛隊</a:t>
            </a:r>
            <a:r>
              <a:rPr lang="ja-JP" altLang="en-US" sz="5400" dirty="0"/>
              <a:t>は</a:t>
            </a:r>
            <a:r>
              <a:rPr lang="en-US" altLang="ja-JP" sz="5400" dirty="0"/>
              <a:t>9</a:t>
            </a:r>
            <a:r>
              <a:rPr lang="ja-JP" altLang="en-US" sz="5400" dirty="0"/>
              <a:t>条</a:t>
            </a:r>
            <a:r>
              <a:rPr lang="en-US" altLang="ja-JP" sz="5400" dirty="0"/>
              <a:t>2</a:t>
            </a:r>
            <a:r>
              <a:rPr lang="ja-JP" altLang="en-US" sz="5400" dirty="0"/>
              <a:t>項が保持を禁止している</a:t>
            </a:r>
            <a:r>
              <a:rPr lang="ja-JP" altLang="en-US" sz="5400" dirty="0">
                <a:solidFill>
                  <a:srgbClr val="FF0000"/>
                </a:solidFill>
              </a:rPr>
              <a:t>「戦力」</a:t>
            </a:r>
            <a:r>
              <a:rPr lang="ja-JP" altLang="en-US" sz="5400" dirty="0"/>
              <a:t>ではない</a:t>
            </a:r>
            <a:r>
              <a:rPr lang="ja-JP" altLang="en-US" sz="5400" dirty="0" smtClean="0"/>
              <a:t>。」</a:t>
            </a:r>
            <a:endParaRPr lang="ja-JP" altLang="en-US" sz="5400" dirty="0"/>
          </a:p>
          <a:p>
            <a:r>
              <a:rPr lang="ja-JP" altLang="en-US" sz="5400" dirty="0" smtClean="0"/>
              <a:t>自衛のために必要にして最小限の</a:t>
            </a:r>
            <a:r>
              <a:rPr lang="ja-JP" altLang="en-US" sz="5400" dirty="0" smtClean="0">
                <a:solidFill>
                  <a:srgbClr val="FF0000"/>
                </a:solidFill>
              </a:rPr>
              <a:t>「実力」</a:t>
            </a:r>
            <a:r>
              <a:rPr lang="ja-JP" altLang="en-US" sz="5400" dirty="0" smtClean="0"/>
              <a:t>だ。</a:t>
            </a:r>
          </a:p>
          <a:p>
            <a:pPr marL="0" indent="0">
              <a:buNone/>
            </a:pPr>
            <a:endParaRPr lang="ja-JP" altLang="en-US" sz="5400" dirty="0"/>
          </a:p>
          <a:p>
            <a:pPr marL="0" indent="0">
              <a:buNone/>
            </a:pPr>
            <a:r>
              <a:rPr lang="ja-JP" altLang="en-US" sz="5400" dirty="0" smtClean="0"/>
              <a:t>➡攻撃型空母や核兵器などは保持できない。</a:t>
            </a:r>
            <a:endParaRPr kumimoji="1" lang="ja-JP" altLang="en-US" sz="5400" dirty="0"/>
          </a:p>
        </p:txBody>
      </p:sp>
      <p:sp>
        <p:nvSpPr>
          <p:cNvPr id="4" name="スライド番号プレースホルダー 3"/>
          <p:cNvSpPr>
            <a:spLocks noGrp="1"/>
          </p:cNvSpPr>
          <p:nvPr>
            <p:ph type="sldNum" sz="quarter" idx="12"/>
          </p:nvPr>
        </p:nvSpPr>
        <p:spPr/>
        <p:txBody>
          <a:bodyPr/>
          <a:lstStyle/>
          <a:p>
            <a:fld id="{A7C1C3AF-5823-4CCD-AF09-2BC7B6C75D45}" type="slidenum">
              <a:rPr kumimoji="1" lang="ja-JP" altLang="en-US" smtClean="0"/>
              <a:t>9</a:t>
            </a:fld>
            <a:endParaRPr kumimoji="1" lang="ja-JP" altLang="en-US"/>
          </a:p>
        </p:txBody>
      </p:sp>
    </p:spTree>
    <p:extLst>
      <p:ext uri="{BB962C8B-B14F-4D97-AF65-F5344CB8AC3E}">
        <p14:creationId xmlns:p14="http://schemas.microsoft.com/office/powerpoint/2010/main" val="22278259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556</TotalTime>
  <Words>808</Words>
  <Application>Microsoft Office PowerPoint</Application>
  <PresentationFormat>ワイド画面</PresentationFormat>
  <Paragraphs>230</Paragraphs>
  <Slides>30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30</vt:i4>
      </vt:variant>
    </vt:vector>
  </HeadingPairs>
  <TitlesOfParts>
    <vt:vector size="35" baseType="lpstr">
      <vt:lpstr>ＭＳ Ｐゴシック</vt:lpstr>
      <vt:lpstr>Arial</vt:lpstr>
      <vt:lpstr>Calibri</vt:lpstr>
      <vt:lpstr>Calibri Light</vt:lpstr>
      <vt:lpstr>Office テーマ</vt:lpstr>
      <vt:lpstr>九条加憲とは何か</vt:lpstr>
      <vt:lpstr>§1　九条加憲とは何か―1―</vt:lpstr>
      <vt:lpstr>　　　 　　　　　　§1    九条加憲とは何か－2－　 　　　　　　　　　　</vt:lpstr>
      <vt:lpstr>　　　　§2 　 九条の制定過程―1－</vt:lpstr>
      <vt:lpstr>§2    九条の制定過程－2－</vt:lpstr>
      <vt:lpstr>§2    九条の制定過程－3－</vt:lpstr>
      <vt:lpstr>　§3　再軍備と九条の解釈－1－</vt:lpstr>
      <vt:lpstr>　§3　再軍備と九条の解釈ー2－　　　　　　　　</vt:lpstr>
      <vt:lpstr>　　　           §3　再軍備と九条の解釈－3－　 　　　　　　　　</vt:lpstr>
      <vt:lpstr>　§3　　　再軍備と九条の解釈－4－ 　　　　　　1972年の政府見解、PART1</vt:lpstr>
      <vt:lpstr>　§3　　　　再軍備と九条の解釈－4－       　　　　1972年の政府見解、PART2</vt:lpstr>
      <vt:lpstr>　§3　　　再軍備と九条の解釈－4ー 　　　　　　1972年の政府見解、PART3</vt:lpstr>
      <vt:lpstr>   §4    1991年ソ連崩壊             アメリカ一極覇権時代</vt:lpstr>
      <vt:lpstr>  §4   特徴1    　　　　　　　 自衛隊の海外出動</vt:lpstr>
      <vt:lpstr>　§4   特徴2                米軍との軍事的一体化－その1－</vt:lpstr>
      <vt:lpstr>　§4  　特徴2               米軍との軍事的一体化－その2－</vt:lpstr>
      <vt:lpstr>§4   特徴2               米軍との軍事的一体化－その3－</vt:lpstr>
      <vt:lpstr> §4   特徴2               米軍との軍事的一体化－その4－</vt:lpstr>
      <vt:lpstr>§4   　特徴2               米軍との軍事的一体化－その4－</vt:lpstr>
      <vt:lpstr>　　　§5　　安保法の新展開－1－</vt:lpstr>
      <vt:lpstr>　§5　　　安保法の新展開ー2ー 　　　　　  戦争法と九条の制約(1)</vt:lpstr>
      <vt:lpstr>　§5  　 　安保法の新展開ー3ー 　　　　　　戦争法と九条の制約(2)</vt:lpstr>
      <vt:lpstr>       §6   　九条加憲の意味－その1－ 　　　　　　　　狙いは何か</vt:lpstr>
      <vt:lpstr>　　　　　 　　　　§6　九条加憲の意味ーその2－ 　　　　　　    どのような条文になるか </vt:lpstr>
      <vt:lpstr>　　　　　§6   九条加憲の意味－3－ 　　　　　　9条2項は死文化するか(1)</vt:lpstr>
      <vt:lpstr>　　　　　　 　　　　§6　　九条加憲の意味－3－ 　　　　   　　　9条2項は死文化するか(2) </vt:lpstr>
      <vt:lpstr>　　　　 　　　§6　　九条加憲の意味－その4－ 　　　　     2項は死に体のまま存続するか </vt:lpstr>
      <vt:lpstr>　　§7の1、　九条加憲➡自衛隊の変化</vt:lpstr>
      <vt:lpstr>       　§7-2、九条加憲➡社会の変化</vt:lpstr>
      <vt:lpstr>       　　おわり</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九条加憲は何を狙っているか</dc:title>
  <dc:creator>みよしやすあき</dc:creator>
  <cp:lastModifiedBy>みよしやすあき</cp:lastModifiedBy>
  <cp:revision>94</cp:revision>
  <cp:lastPrinted>2017-11-07T23:38:11Z</cp:lastPrinted>
  <dcterms:created xsi:type="dcterms:W3CDTF">2017-10-17T06:23:59Z</dcterms:created>
  <dcterms:modified xsi:type="dcterms:W3CDTF">2017-11-07T23:47:26Z</dcterms:modified>
</cp:coreProperties>
</file>